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97" r:id="rId11"/>
    <p:sldId id="267" r:id="rId12"/>
    <p:sldId id="269" r:id="rId13"/>
    <p:sldId id="270" r:id="rId14"/>
    <p:sldId id="272" r:id="rId15"/>
    <p:sldId id="273" r:id="rId16"/>
    <p:sldId id="300" r:id="rId17"/>
    <p:sldId id="275" r:id="rId18"/>
    <p:sldId id="274" r:id="rId19"/>
    <p:sldId id="276" r:id="rId20"/>
    <p:sldId id="298" r:id="rId21"/>
    <p:sldId id="278" r:id="rId22"/>
    <p:sldId id="279" r:id="rId23"/>
    <p:sldId id="281" r:id="rId24"/>
    <p:sldId id="282" r:id="rId25"/>
    <p:sldId id="284" r:id="rId26"/>
    <p:sldId id="286" r:id="rId27"/>
    <p:sldId id="287" r:id="rId28"/>
    <p:sldId id="288" r:id="rId29"/>
    <p:sldId id="291" r:id="rId30"/>
    <p:sldId id="293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381" autoAdjust="0"/>
  </p:normalViewPr>
  <p:slideViewPr>
    <p:cSldViewPr snapToGrid="0">
      <p:cViewPr varScale="1">
        <p:scale>
          <a:sx n="56" d="100"/>
          <a:sy n="56" d="100"/>
        </p:scale>
        <p:origin x="10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>
        <c:manualLayout>
          <c:layoutTarget val="inner"/>
          <c:xMode val="edge"/>
          <c:yMode val="edge"/>
          <c:x val="0.26667442933691132"/>
          <c:y val="0.18206833977664771"/>
          <c:w val="0.54805262022168477"/>
          <c:h val="0.73594974932040369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6B-FC4F-B845-4B3E427537D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C6B-FC4F-B845-4B3E427537D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C6B-FC4F-B845-4B3E427537D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C6B-FC4F-B845-4B3E427537DA}"/>
              </c:ext>
            </c:extLst>
          </c:dPt>
          <c:dLbls>
            <c:dLbl>
              <c:idx val="1"/>
              <c:layout>
                <c:manualLayout>
                  <c:x val="1.7983299783225767E-2"/>
                  <c:y val="5.3897237060166421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769520266978885"/>
                      <c:h val="0.2773703387581497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C6B-FC4F-B845-4B3E427537DA}"/>
                </c:ext>
              </c:extLst>
            </c:dLbl>
            <c:dLbl>
              <c:idx val="2"/>
              <c:layout>
                <c:manualLayout>
                  <c:x val="2.8070562521841626E-2"/>
                  <c:y val="-1.8405640351895798E-3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C6B-FC4F-B845-4B3E427537DA}"/>
                </c:ext>
              </c:extLst>
            </c:dLbl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Life Peers</c:v>
                </c:pt>
                <c:pt idx="1">
                  <c:v>Hereditary peers</c:v>
                </c:pt>
                <c:pt idx="2">
                  <c:v>Bishop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670</c:v>
                </c:pt>
                <c:pt idx="1">
                  <c:v>90</c:v>
                </c:pt>
                <c:pt idx="2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C6B-FC4F-B845-4B3E427537DA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0458B2-503F-471A-97E0-EFE3974B3394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58557C-EBD6-4885-BCE5-9CD72EE1CAA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249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peaker_of_the_House_of_Commons_(United_Kingdom)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rd_Speaker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144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182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past-the-post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 winner takes all) electoral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 the candidate who receives the most votes wins</a:t>
            </a:r>
            <a:endParaRPr lang="en-US" sz="120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 tooltip="Speaker of the House of Commons (United Kingdom)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772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Lord Speaker"/>
              </a:rPr>
              <a:t>https://www.youtube.com/watch?v=RrQBTvRj0s8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979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86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58557C-EBD6-4885-BCE5-9CD72EE1CAAD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841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57FD4F-95DD-4D52-9921-EFD155A67DD7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266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9843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7025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5425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4948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784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5052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570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643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0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093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846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3373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2081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776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1015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92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31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697E59E8-D442-4623-B026-036F34950665}" type="datetimeFigureOut">
              <a:rPr lang="fr-FR" smtClean="0"/>
              <a:t>03/02/2021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B4D63-478A-4269-85AD-B34848CFCE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7946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sc.nsw.gov.au/employmentportal/ethics-conduct/behaving-ethically/behaving-ethically-guide/section-1/the-westminster-syste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INSTITUTIONS AND LONDON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Cm Géo éco LEA1 semestre 2 2019-2020</a:t>
            </a:r>
          </a:p>
          <a:p>
            <a:r>
              <a:rPr lang="fr-FR" dirty="0"/>
              <a:t>M. </a:t>
            </a:r>
            <a:r>
              <a:rPr lang="fr-FR" dirty="0" err="1"/>
              <a:t>Bourdeau</a:t>
            </a:r>
            <a:r>
              <a:rPr lang="fr-FR" dirty="0"/>
              <a:t> – UJML3</a:t>
            </a:r>
          </a:p>
        </p:txBody>
      </p:sp>
    </p:spTree>
    <p:extLst>
      <p:ext uri="{BB962C8B-B14F-4D97-AF65-F5344CB8AC3E}">
        <p14:creationId xmlns:p14="http://schemas.microsoft.com/office/powerpoint/2010/main" val="3271601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DAFD3C1-9642-48CF-85F1-2CFA03915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69" t="16000" r="3250" b="5667"/>
          <a:stretch/>
        </p:blipFill>
        <p:spPr>
          <a:xfrm>
            <a:off x="4210050" y="13239"/>
            <a:ext cx="3771900" cy="684476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AB9DA2B1-874B-496F-85D0-3820AC0A462B}"/>
              </a:ext>
            </a:extLst>
          </p:cNvPr>
          <p:cNvSpPr txBox="1"/>
          <p:nvPr/>
        </p:nvSpPr>
        <p:spPr>
          <a:xfrm>
            <a:off x="9464040" y="627507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72708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" y="1772815"/>
            <a:ext cx="6600057" cy="371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755" y="1772816"/>
            <a:ext cx="5577926" cy="3711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5760" y="692696"/>
            <a:ext cx="1225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ea typeface="Helvetica" charset="0"/>
                <a:cs typeface="Helvetica" charset="0"/>
              </a:rPr>
              <a:t>  French Assemblée </a:t>
            </a:r>
            <a:r>
              <a:rPr lang="en-US" sz="2800" dirty="0" err="1">
                <a:ea typeface="Helvetica" charset="0"/>
                <a:cs typeface="Helvetica" charset="0"/>
              </a:rPr>
              <a:t>Nationale</a:t>
            </a:r>
            <a:r>
              <a:rPr lang="en-US" sz="2800" dirty="0">
                <a:ea typeface="Helvetica" charset="0"/>
                <a:cs typeface="Helvetica" charset="0"/>
              </a:rPr>
              <a:t>       VS.   British House of Commons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091F8-78C2-4B9B-BE8E-3147568562FE}"/>
              </a:ext>
            </a:extLst>
          </p:cNvPr>
          <p:cNvSpPr/>
          <p:nvPr/>
        </p:nvSpPr>
        <p:spPr>
          <a:xfrm>
            <a:off x="1131570" y="5810510"/>
            <a:ext cx="115900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a typeface="Helvetica" charset="0"/>
                <a:cs typeface="Helvetica" charset="0"/>
              </a:rPr>
              <a:t>The UK = a two-party system? Historically yes; now a bit more nuanced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BF96478-B7BA-40DA-8640-4AE97E72B1DF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802337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8738" y="941420"/>
            <a:ext cx="6053286" cy="5916580"/>
          </a:xfrm>
        </p:spPr>
        <p:txBody>
          <a:bodyPr>
            <a:normAutofit/>
          </a:bodyPr>
          <a:lstStyle/>
          <a:p>
            <a:pPr algn="just"/>
            <a:endParaRPr lang="en-US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Not elected!</a:t>
            </a:r>
          </a:p>
          <a:p>
            <a:pPr marL="0" indent="0" algn="just"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2400" dirty="0">
                <a:latin typeface="+mn-lt"/>
                <a:ea typeface="Helvetica" charset="0"/>
                <a:cs typeface="Helvetica" charset="0"/>
              </a:rPr>
              <a:t>Inherit the title from your parent = </a:t>
            </a:r>
            <a:r>
              <a:rPr lang="en-US" sz="2400" b="1" dirty="0">
                <a:latin typeface="+mn-lt"/>
                <a:ea typeface="Helvetica" charset="0"/>
                <a:cs typeface="Helvetica" charset="0"/>
              </a:rPr>
              <a:t>hereditary peers</a:t>
            </a:r>
          </a:p>
          <a:p>
            <a:pPr algn="just"/>
            <a:r>
              <a:rPr lang="en-US" sz="2400" dirty="0">
                <a:latin typeface="+mn-lt"/>
                <a:ea typeface="Helvetica" charset="0"/>
                <a:cs typeface="Helvetica" charset="0"/>
              </a:rPr>
              <a:t>House of Lords Act of 1999</a:t>
            </a:r>
          </a:p>
          <a:p>
            <a:pPr lvl="1" algn="just"/>
            <a:r>
              <a:rPr lang="en-GB" sz="2200" dirty="0">
                <a:latin typeface="+mn-lt"/>
                <a:ea typeface="Helvetica" charset="0"/>
                <a:cs typeface="Helvetica" charset="0"/>
              </a:rPr>
              <a:t>1,330 Lords =&gt; ~ 760.</a:t>
            </a:r>
          </a:p>
          <a:p>
            <a:pPr lvl="1" algn="just"/>
            <a:r>
              <a:rPr lang="en-US" sz="2200" dirty="0">
                <a:latin typeface="+mn-lt"/>
                <a:ea typeface="Helvetica" charset="0"/>
                <a:cs typeface="Helvetica" charset="0"/>
              </a:rPr>
              <a:t>Most lords now appointed by the Prime Minister /House of Lords appointment commission = </a:t>
            </a:r>
            <a:r>
              <a:rPr lang="en-US" sz="2200" b="1" dirty="0">
                <a:latin typeface="+mn-lt"/>
                <a:ea typeface="Helvetica" charset="0"/>
                <a:cs typeface="Helvetica" charset="0"/>
              </a:rPr>
              <a:t>life peers </a:t>
            </a:r>
            <a:endParaRPr lang="en-US" sz="22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Bishops (26)</a:t>
            </a:r>
          </a:p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25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2800" b="1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272842"/>
            <a:ext cx="5544616" cy="2772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0894" y="272842"/>
            <a:ext cx="37689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  <a:ea typeface="Helvetica" charset="0"/>
                <a:cs typeface="Helvetica" charset="0"/>
              </a:rPr>
              <a:t>House of Lords</a:t>
            </a: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F38F41CB-5786-CC45-A2A7-DD197DF16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8164897"/>
              </p:ext>
            </p:extLst>
          </p:nvPr>
        </p:nvGraphicFramePr>
        <p:xfrm>
          <a:off x="6578222" y="3278873"/>
          <a:ext cx="4992469" cy="3203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664C3B42-2A5E-45F4-A0E0-5064244CE88F}"/>
              </a:ext>
            </a:extLst>
          </p:cNvPr>
          <p:cNvSpPr txBox="1"/>
          <p:nvPr/>
        </p:nvSpPr>
        <p:spPr>
          <a:xfrm>
            <a:off x="9464040" y="650367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0815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9875440" cy="922114"/>
          </a:xfrm>
        </p:spPr>
        <p:txBody>
          <a:bodyPr>
            <a:normAutofit/>
          </a:bodyPr>
          <a:lstStyle/>
          <a:p>
            <a:pPr algn="l"/>
            <a:r>
              <a:rPr lang="fr-FR" sz="2800" b="1" dirty="0">
                <a:latin typeface="Helvetica" charset="0"/>
                <a:ea typeface="Helvetica" charset="0"/>
                <a:cs typeface="Helvetica" charset="0"/>
              </a:rPr>
              <a:t>1b. Main </a:t>
            </a:r>
            <a:r>
              <a:rPr lang="fr-FR" sz="2800" b="1" dirty="0" err="1">
                <a:latin typeface="Helvetica" charset="0"/>
                <a:ea typeface="Helvetica" charset="0"/>
                <a:cs typeface="Helvetica" charset="0"/>
              </a:rPr>
              <a:t>Political</a:t>
            </a:r>
            <a:r>
              <a:rPr lang="fr-FR" sz="2800" b="1" dirty="0">
                <a:latin typeface="Helvetica" charset="0"/>
                <a:ea typeface="Helvetica" charset="0"/>
                <a:cs typeface="Helvetica" charset="0"/>
              </a:rPr>
              <a:t> Parties in </a:t>
            </a:r>
            <a:r>
              <a:rPr lang="fr-FR" sz="2800" b="1" dirty="0" err="1">
                <a:latin typeface="Helvetica" charset="0"/>
                <a:ea typeface="Helvetica" charset="0"/>
                <a:cs typeface="Helvetica" charset="0"/>
              </a:rPr>
              <a:t>Britain</a:t>
            </a:r>
            <a:endParaRPr lang="fr-FR" sz="2800" b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9630" y="764704"/>
            <a:ext cx="11449272" cy="3590126"/>
          </a:xfrm>
        </p:spPr>
        <p:txBody>
          <a:bodyPr>
            <a:normAutofit/>
          </a:bodyPr>
          <a:lstStyle/>
          <a:p>
            <a:pPr algn="just"/>
            <a:endParaRPr lang="en-US" sz="2400" dirty="0">
              <a:ea typeface="Helvetica" charset="0"/>
              <a:cs typeface="Helvetica" charset="0"/>
            </a:endParaRPr>
          </a:p>
          <a:p>
            <a:pPr algn="just">
              <a:spcBef>
                <a:spcPts val="0"/>
              </a:spcBef>
            </a:pPr>
            <a:r>
              <a:rPr lang="fr-FR" sz="2400" dirty="0">
                <a:ea typeface="Helvetica" charset="0"/>
                <a:cs typeface="Helvetica" charset="0"/>
              </a:rPr>
              <a:t>The English </a:t>
            </a:r>
            <a:r>
              <a:rPr lang="fr-FR" sz="2400" dirty="0" err="1">
                <a:ea typeface="Helvetica" charset="0"/>
                <a:cs typeface="Helvetica" charset="0"/>
              </a:rPr>
              <a:t>parliament</a:t>
            </a:r>
            <a:r>
              <a:rPr lang="fr-FR" sz="2400" dirty="0">
                <a:ea typeface="Helvetica" charset="0"/>
                <a:cs typeface="Helvetica" charset="0"/>
              </a:rPr>
              <a:t> = </a:t>
            </a:r>
            <a:r>
              <a:rPr lang="fr-FR" sz="2400" dirty="0" err="1">
                <a:ea typeface="Helvetica" charset="0"/>
                <a:cs typeface="Helvetica" charset="0"/>
              </a:rPr>
              <a:t>oldest</a:t>
            </a:r>
            <a:r>
              <a:rPr lang="fr-FR" sz="2400" dirty="0">
                <a:ea typeface="Helvetica" charset="0"/>
                <a:cs typeface="Helvetica" charset="0"/>
              </a:rPr>
              <a:t> in the world (</a:t>
            </a:r>
            <a:r>
              <a:rPr lang="fr-FR" sz="2400" b="1" dirty="0">
                <a:ea typeface="Helvetica" charset="0"/>
                <a:cs typeface="Helvetica" charset="0"/>
              </a:rPr>
              <a:t>1265</a:t>
            </a:r>
            <a:r>
              <a:rPr lang="fr-FR" sz="2400" dirty="0">
                <a:ea typeface="Helvetica" charset="0"/>
                <a:cs typeface="Helvetica" charset="0"/>
              </a:rPr>
              <a:t>)</a:t>
            </a:r>
          </a:p>
          <a:p>
            <a:pPr algn="just">
              <a:spcBef>
                <a:spcPts val="0"/>
              </a:spcBef>
            </a:pPr>
            <a:endParaRPr lang="fr-FR" sz="2400" dirty="0">
              <a:ea typeface="Helvetica" charset="0"/>
              <a:cs typeface="Helvetica" charset="0"/>
            </a:endParaRPr>
          </a:p>
          <a:p>
            <a:pPr algn="just">
              <a:spcBef>
                <a:spcPts val="0"/>
              </a:spcBef>
            </a:pPr>
            <a:r>
              <a:rPr lang="fr-FR" sz="2400" dirty="0" err="1">
                <a:ea typeface="Helvetica" charset="0"/>
                <a:cs typeface="Helvetica" charset="0"/>
              </a:rPr>
              <a:t>Before</a:t>
            </a:r>
            <a:r>
              <a:rPr lang="fr-FR" sz="2400" dirty="0">
                <a:ea typeface="Helvetica" charset="0"/>
                <a:cs typeface="Helvetica" charset="0"/>
              </a:rPr>
              <a:t> the </a:t>
            </a:r>
            <a:r>
              <a:rPr lang="fr-FR" sz="2400" dirty="0" err="1">
                <a:ea typeface="Helvetica" charset="0"/>
                <a:cs typeface="Helvetica" charset="0"/>
              </a:rPr>
              <a:t>late</a:t>
            </a:r>
            <a:r>
              <a:rPr lang="fr-FR" sz="2400" dirty="0">
                <a:ea typeface="Helvetica" charset="0"/>
                <a:cs typeface="Helvetica" charset="0"/>
              </a:rPr>
              <a:t> 17th century, no </a:t>
            </a:r>
            <a:r>
              <a:rPr lang="fr-FR" sz="2400" dirty="0" err="1">
                <a:ea typeface="Helvetica" charset="0"/>
                <a:cs typeface="Helvetica" charset="0"/>
              </a:rPr>
              <a:t>political</a:t>
            </a:r>
            <a:r>
              <a:rPr lang="fr-FR" sz="2400" dirty="0">
                <a:ea typeface="Helvetica" charset="0"/>
                <a:cs typeface="Helvetica" charset="0"/>
              </a:rPr>
              <a:t> parties (</a:t>
            </a:r>
            <a:r>
              <a:rPr lang="fr-FR" sz="2400" dirty="0" err="1">
                <a:ea typeface="Helvetica" charset="0"/>
                <a:cs typeface="Helvetica" charset="0"/>
              </a:rPr>
              <a:t>members</a:t>
            </a:r>
            <a:r>
              <a:rPr lang="fr-FR" sz="2400" dirty="0">
                <a:ea typeface="Helvetica" charset="0"/>
                <a:cs typeface="Helvetica" charset="0"/>
              </a:rPr>
              <a:t> of </a:t>
            </a:r>
            <a:r>
              <a:rPr lang="fr-FR" sz="2400" dirty="0" err="1">
                <a:ea typeface="Helvetica" charset="0"/>
                <a:cs typeface="Helvetica" charset="0"/>
              </a:rPr>
              <a:t>parliament</a:t>
            </a:r>
            <a:r>
              <a:rPr lang="fr-FR" sz="2400" dirty="0">
                <a:ea typeface="Helvetica" charset="0"/>
                <a:cs typeface="Helvetica" charset="0"/>
              </a:rPr>
              <a:t> = </a:t>
            </a:r>
            <a:r>
              <a:rPr lang="fr-FR" sz="2400" dirty="0" err="1">
                <a:ea typeface="Helvetica" charset="0"/>
                <a:cs typeface="Helvetica" charset="0"/>
              </a:rPr>
              <a:t>aristocrats</a:t>
            </a:r>
            <a:r>
              <a:rPr lang="fr-FR" sz="2400" dirty="0">
                <a:ea typeface="Helvetica" charset="0"/>
                <a:cs typeface="Helvetica" charset="0"/>
              </a:rPr>
              <a:t> and </a:t>
            </a:r>
            <a:r>
              <a:rPr lang="fr-FR" sz="2400" dirty="0" err="1">
                <a:ea typeface="Helvetica" charset="0"/>
                <a:cs typeface="Helvetica" charset="0"/>
              </a:rPr>
              <a:t>wealthy</a:t>
            </a:r>
            <a:r>
              <a:rPr lang="fr-FR" sz="2400" dirty="0">
                <a:ea typeface="Helvetica" charset="0"/>
                <a:cs typeface="Helvetica" charset="0"/>
              </a:rPr>
              <a:t> men)</a:t>
            </a:r>
          </a:p>
          <a:p>
            <a:pPr algn="just">
              <a:spcBef>
                <a:spcPts val="0"/>
              </a:spcBef>
            </a:pPr>
            <a:endParaRPr lang="fr-FR" sz="2400" dirty="0">
              <a:ea typeface="Helvetica" charset="0"/>
              <a:cs typeface="Helvetica" charset="0"/>
            </a:endParaRPr>
          </a:p>
          <a:p>
            <a:pPr algn="just">
              <a:spcBef>
                <a:spcPts val="0"/>
              </a:spcBef>
            </a:pPr>
            <a:r>
              <a:rPr lang="fr-FR" sz="2400" dirty="0">
                <a:ea typeface="Helvetica" charset="0"/>
                <a:cs typeface="Helvetica" charset="0"/>
              </a:rPr>
              <a:t>Exclusion Crisis (1679-1681) </a:t>
            </a:r>
            <a:r>
              <a:rPr lang="fr-FR" sz="2400" dirty="0" err="1">
                <a:ea typeface="Helvetica" charset="0"/>
                <a:cs typeface="Helvetica" charset="0"/>
              </a:rPr>
              <a:t>divided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Parliament</a:t>
            </a:r>
            <a:r>
              <a:rPr lang="fr-FR" sz="2400" dirty="0">
                <a:ea typeface="Helvetica" charset="0"/>
                <a:cs typeface="Helvetica" charset="0"/>
              </a:rPr>
              <a:t> =&gt; </a:t>
            </a:r>
            <a:r>
              <a:rPr lang="fr-FR" sz="2400" dirty="0" err="1">
                <a:ea typeface="Helvetica" charset="0"/>
                <a:cs typeface="Helvetica" charset="0"/>
              </a:rPr>
              <a:t>most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members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formed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into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two</a:t>
            </a:r>
            <a:r>
              <a:rPr lang="fr-FR" sz="2400" dirty="0">
                <a:ea typeface="Helvetica" charset="0"/>
                <a:cs typeface="Helvetica" charset="0"/>
              </a:rPr>
              <a:t> parties, the </a:t>
            </a:r>
            <a:r>
              <a:rPr lang="fr-FR" sz="2400" b="1" dirty="0">
                <a:ea typeface="Helvetica" charset="0"/>
                <a:cs typeface="Helvetica" charset="0"/>
              </a:rPr>
              <a:t>Whigs</a:t>
            </a:r>
            <a:r>
              <a:rPr lang="fr-FR" sz="2400" dirty="0">
                <a:ea typeface="Helvetica" charset="0"/>
                <a:cs typeface="Helvetica" charset="0"/>
              </a:rPr>
              <a:t> and the </a:t>
            </a:r>
            <a:r>
              <a:rPr lang="fr-FR" sz="2400" b="1" dirty="0">
                <a:ea typeface="Helvetica" charset="0"/>
                <a:cs typeface="Helvetica" charset="0"/>
              </a:rPr>
              <a:t>Tories</a:t>
            </a:r>
            <a:r>
              <a:rPr lang="fr-FR" sz="2400" dirty="0">
                <a:ea typeface="Helvetica" charset="0"/>
                <a:cs typeface="Helvetica" charset="0"/>
              </a:rPr>
              <a:t>.</a:t>
            </a:r>
          </a:p>
          <a:p>
            <a:pPr algn="just"/>
            <a:endParaRPr lang="fr-FR" sz="2400" dirty="0">
              <a:ea typeface="Helvetica" charset="0"/>
              <a:cs typeface="Helvetica" charset="0"/>
            </a:endParaRPr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B078AD59-AA86-484E-BE6D-C0BF48661A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8" y="4502379"/>
            <a:ext cx="5930900" cy="193899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+mn-lt"/>
                <a:ea typeface="Helvetica" charset="0"/>
                <a:cs typeface="Helvetica" charset="0"/>
              </a:rPr>
              <a:t>Whigs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Urban areas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Strong legislative power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Defense of Parliament power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Resistance, right to overthrow ruler</a:t>
            </a:r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ADD9C6E6-1CAA-4081-98BB-E4A570BB5F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981" y="4502379"/>
            <a:ext cx="5797550" cy="193899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u="sng" dirty="0">
                <a:latin typeface="+mn-lt"/>
                <a:ea typeface="Helvetica" charset="0"/>
                <a:cs typeface="Helvetica" charset="0"/>
              </a:rPr>
              <a:t>Tories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Rural areas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Strong monarch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Defense of royal absolutism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  <a:ea typeface="Helvetica" charset="0"/>
                <a:cs typeface="Helvetica" charset="0"/>
              </a:rPr>
              <a:t>Passive obedience, no resistance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DE12C7-A6F2-4F33-9594-FD4B27DF1058}"/>
              </a:ext>
            </a:extLst>
          </p:cNvPr>
          <p:cNvSpPr txBox="1"/>
          <p:nvPr/>
        </p:nvSpPr>
        <p:spPr>
          <a:xfrm>
            <a:off x="9464040" y="645795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77850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0384" y="175471"/>
            <a:ext cx="6840760" cy="6264696"/>
          </a:xfrm>
        </p:spPr>
        <p:txBody>
          <a:bodyPr>
            <a:normAutofit lnSpcReduction="10000"/>
          </a:bodyPr>
          <a:lstStyle/>
          <a:p>
            <a:pPr algn="just"/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3000" dirty="0">
                <a:latin typeface="+mn-lt"/>
                <a:ea typeface="Helvetica" charset="0"/>
                <a:cs typeface="Helvetica" charset="0"/>
              </a:rPr>
              <a:t>The Whigs =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liberal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and reforming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aristocracy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. </a:t>
            </a:r>
          </a:p>
          <a:p>
            <a:pPr lvl="1" algn="just"/>
            <a:r>
              <a:rPr lang="fr-FR" sz="2700" dirty="0">
                <a:latin typeface="+mn-lt"/>
                <a:ea typeface="Helvetica" charset="0"/>
                <a:cs typeface="Helvetica" charset="0"/>
              </a:rPr>
              <a:t>1850s: the </a:t>
            </a:r>
            <a:r>
              <a:rPr lang="fr-FR" sz="2700" b="1" dirty="0">
                <a:latin typeface="+mn-lt"/>
                <a:ea typeface="Helvetica" charset="0"/>
                <a:cs typeface="Helvetica" charset="0"/>
              </a:rPr>
              <a:t>Whig Party </a:t>
            </a:r>
            <a:r>
              <a:rPr lang="fr-FR" sz="2700" dirty="0">
                <a:latin typeface="+mn-lt"/>
                <a:ea typeface="Helvetica" charset="0"/>
                <a:cs typeface="Helvetica" charset="0"/>
              </a:rPr>
              <a:t>=&gt; the </a:t>
            </a:r>
            <a:r>
              <a:rPr lang="fr-FR" sz="2700" b="1" dirty="0">
                <a:latin typeface="+mn-lt"/>
                <a:ea typeface="Helvetica" charset="0"/>
                <a:cs typeface="Helvetica" charset="0"/>
              </a:rPr>
              <a:t>Liberal Party</a:t>
            </a:r>
            <a:r>
              <a:rPr lang="fr-FR" sz="2700" dirty="0">
                <a:latin typeface="+mn-lt"/>
                <a:ea typeface="Helvetica" charset="0"/>
                <a:cs typeface="Helvetica" charset="0"/>
              </a:rPr>
              <a:t>.</a:t>
            </a:r>
          </a:p>
          <a:p>
            <a:pPr lvl="1" algn="just"/>
            <a:r>
              <a:rPr lang="fr-FR" sz="2700" dirty="0">
                <a:latin typeface="+mn-lt"/>
                <a:ea typeface="Helvetica" charset="0"/>
                <a:cs typeface="Helvetica" charset="0"/>
              </a:rPr>
              <a:t>1989: the Liberal Party =&gt; </a:t>
            </a:r>
            <a:r>
              <a:rPr lang="fr-FR" sz="2700" b="1" dirty="0">
                <a:latin typeface="+mn-lt"/>
                <a:ea typeface="Helvetica" charset="0"/>
                <a:cs typeface="Helvetica" charset="0"/>
              </a:rPr>
              <a:t>Liberal </a:t>
            </a:r>
            <a:r>
              <a:rPr lang="fr-FR" sz="2700" b="1" dirty="0" err="1">
                <a:latin typeface="+mn-lt"/>
                <a:ea typeface="Helvetica" charset="0"/>
                <a:cs typeface="Helvetica" charset="0"/>
              </a:rPr>
              <a:t>Democrats</a:t>
            </a:r>
            <a:r>
              <a:rPr lang="fr-FR" sz="2700" b="1" dirty="0">
                <a:latin typeface="+mn-lt"/>
                <a:ea typeface="Helvetica" charset="0"/>
                <a:cs typeface="Helvetica" charset="0"/>
              </a:rPr>
              <a:t>.</a:t>
            </a:r>
            <a:endParaRPr lang="fr-FR" sz="27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30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3000" b="1" dirty="0">
                <a:latin typeface="+mn-lt"/>
                <a:ea typeface="Helvetica" charset="0"/>
                <a:cs typeface="Helvetica" charset="0"/>
              </a:rPr>
              <a:t> Tories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= supporters of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strong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royal power, i.e.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monarchists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and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traditionalists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.</a:t>
            </a:r>
          </a:p>
          <a:p>
            <a:pPr lvl="1"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1834: the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Tory Party 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= the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Conservative Party</a:t>
            </a:r>
            <a:endParaRPr lang="fr-FR" sz="2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3933056"/>
            <a:ext cx="4775448" cy="2507111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40" y="548680"/>
            <a:ext cx="4371776" cy="318146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2715626-F074-4E89-B814-A67BE3538249}"/>
              </a:ext>
            </a:extLst>
          </p:cNvPr>
          <p:cNvSpPr txBox="1"/>
          <p:nvPr/>
        </p:nvSpPr>
        <p:spPr>
          <a:xfrm>
            <a:off x="9464040" y="64922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92862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7097" y="394600"/>
            <a:ext cx="6561373" cy="6264696"/>
          </a:xfrm>
        </p:spPr>
        <p:txBody>
          <a:bodyPr>
            <a:noAutofit/>
          </a:bodyPr>
          <a:lstStyle/>
          <a:p>
            <a:pPr algn="just"/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After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WWI =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Labour Party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.</a:t>
            </a:r>
          </a:p>
          <a:p>
            <a:pPr algn="just"/>
            <a:endParaRPr lang="fr-FR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1929: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Labour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first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majority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. </a:t>
            </a:r>
          </a:p>
          <a:p>
            <a:pPr marL="0" indent="0" algn="just">
              <a:buNone/>
            </a:pPr>
            <a:r>
              <a:rPr lang="fr-FR" sz="2800" dirty="0">
                <a:latin typeface="+mn-lt"/>
                <a:ea typeface="Helvetica" charset="0"/>
                <a:cs typeface="Helvetica" charset="0"/>
              </a:rPr>
              <a:t>=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took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over the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Liberals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as alternative to Conservatives</a:t>
            </a:r>
          </a:p>
          <a:p>
            <a:pPr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Rise of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Labour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=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consequence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of major changes in society at the time</a:t>
            </a: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After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that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, 2 (3?) main parties and not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much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change on the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political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stage in the 20th /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early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21st centuries</a:t>
            </a:r>
          </a:p>
          <a:p>
            <a:pPr algn="just"/>
            <a:endParaRPr lang="fr-FR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1323"/>
            <a:ext cx="4392487" cy="663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8A477D3-AE77-4BB5-A79E-79185B4AFA10}"/>
              </a:ext>
            </a:extLst>
          </p:cNvPr>
          <p:cNvSpPr txBox="1"/>
          <p:nvPr/>
        </p:nvSpPr>
        <p:spPr>
          <a:xfrm>
            <a:off x="57150" y="64922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3372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0"/>
            <a:ext cx="5033743" cy="6732270"/>
          </a:xfrm>
        </p:spPr>
        <p:txBody>
          <a:bodyPr>
            <a:normAutofit/>
          </a:bodyPr>
          <a:lstStyle/>
          <a:p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Conservative (and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unionist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) Party </a:t>
            </a: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lvl="1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British Party of the right</a:t>
            </a:r>
          </a:p>
          <a:p>
            <a:pPr lvl="1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Free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market</a:t>
            </a:r>
            <a:endParaRPr lang="fr-FR" sz="2400" dirty="0">
              <a:latin typeface="+mn-lt"/>
              <a:ea typeface="Helvetica" charset="0"/>
              <a:cs typeface="Helvetica" charset="0"/>
            </a:endParaRPr>
          </a:p>
          <a:p>
            <a:pPr lvl="1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Law &amp;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order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/Moral values (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family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and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work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)</a:t>
            </a:r>
          </a:p>
          <a:p>
            <a:pPr lvl="1" algn="just"/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Headed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by Boris Johnson </a:t>
            </a:r>
          </a:p>
          <a:p>
            <a:pPr marL="457200" lvl="1" indent="0" algn="just">
              <a:buNone/>
            </a:pP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since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July 2019</a:t>
            </a:r>
          </a:p>
          <a:p>
            <a:pPr lvl="1" algn="just"/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Some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major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differences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of opinions :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wide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political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scope</a:t>
            </a:r>
          </a:p>
          <a:p>
            <a:pPr lvl="2" algn="just"/>
            <a:r>
              <a:rPr lang="fr-FR" sz="2000" dirty="0" err="1">
                <a:latin typeface="+mn-lt"/>
                <a:ea typeface="Helvetica" charset="0"/>
                <a:cs typeface="Helvetica" charset="0"/>
              </a:rPr>
              <a:t>Neoliberalists</a:t>
            </a:r>
            <a:r>
              <a:rPr lang="fr-FR" sz="2000" dirty="0">
                <a:latin typeface="+mn-lt"/>
                <a:ea typeface="Helvetica" charset="0"/>
                <a:cs typeface="Helvetica" charset="0"/>
              </a:rPr>
              <a:t> vs social </a:t>
            </a:r>
            <a:r>
              <a:rPr lang="fr-FR" sz="2000" dirty="0" err="1">
                <a:latin typeface="+mn-lt"/>
                <a:ea typeface="Helvetica" charset="0"/>
                <a:cs typeface="Helvetica" charset="0"/>
              </a:rPr>
              <a:t>conservatists</a:t>
            </a:r>
            <a:endParaRPr lang="fr-FR" sz="2000" dirty="0">
              <a:latin typeface="+mn-lt"/>
              <a:ea typeface="Helvetica" charset="0"/>
              <a:cs typeface="Helvetica" charset="0"/>
            </a:endParaRPr>
          </a:p>
          <a:p>
            <a:pPr lvl="2" algn="just"/>
            <a:r>
              <a:rPr lang="fr-FR" sz="2000" dirty="0" err="1">
                <a:latin typeface="+mn-lt"/>
                <a:ea typeface="Helvetica" charset="0"/>
                <a:cs typeface="Helvetica" charset="0"/>
              </a:rPr>
              <a:t>Eurosceptic</a:t>
            </a:r>
            <a:r>
              <a:rPr lang="fr-FR" sz="2000" dirty="0">
                <a:latin typeface="+mn-lt"/>
                <a:ea typeface="Helvetica" charset="0"/>
                <a:cs typeface="Helvetica" charset="0"/>
              </a:rPr>
              <a:t> vs </a:t>
            </a:r>
            <a:r>
              <a:rPr lang="fr-FR" sz="2000" dirty="0" err="1">
                <a:latin typeface="+mn-lt"/>
                <a:ea typeface="Helvetica" charset="0"/>
                <a:cs typeface="Helvetica" charset="0"/>
              </a:rPr>
              <a:t>Eurofriendly</a:t>
            </a:r>
            <a:endParaRPr lang="fr-FR" sz="2000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</a:endParaRPr>
          </a:p>
        </p:txBody>
      </p:sp>
      <p:pic>
        <p:nvPicPr>
          <p:cNvPr id="4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20" y="1527268"/>
            <a:ext cx="7021780" cy="380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93838AD-126E-4135-83DA-79AA2BEB182B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036222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94" y="-41076"/>
            <a:ext cx="5243114" cy="7344816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0258" y="0"/>
            <a:ext cx="5529408" cy="645333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Labour Party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</a:p>
          <a:p>
            <a:pPr marL="0" indent="0" algn="just">
              <a:buNone/>
            </a:pPr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Left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wing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politics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(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socialism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/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link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with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trade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unions)</a:t>
            </a:r>
          </a:p>
          <a:p>
            <a:pPr algn="just"/>
            <a:endParaRPr lang="fr-FR" sz="24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Tony </a:t>
            </a:r>
            <a:r>
              <a:rPr lang="fr-FR" sz="2400" b="1" dirty="0" err="1">
                <a:latin typeface="+mn-lt"/>
                <a:ea typeface="Helvetica" charset="0"/>
                <a:cs typeface="Helvetica" charset="0"/>
              </a:rPr>
              <a:t>Blair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’s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leadership (1997-2007) = </a:t>
            </a:r>
            <a:r>
              <a:rPr lang="fr-FR" sz="2400" u="sng" dirty="0">
                <a:latin typeface="+mn-lt"/>
                <a:ea typeface="Helvetica" charset="0"/>
                <a:cs typeface="Helvetica" charset="0"/>
              </a:rPr>
              <a:t>centre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-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left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(</a:t>
            </a:r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New Labour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).</a:t>
            </a:r>
          </a:p>
          <a:p>
            <a:pPr algn="just"/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Jeremy </a:t>
            </a:r>
            <a:r>
              <a:rPr lang="fr-FR" sz="2400" b="1" dirty="0" err="1">
                <a:latin typeface="+mn-lt"/>
                <a:ea typeface="Helvetica" charset="0"/>
                <a:cs typeface="Helvetica" charset="0"/>
              </a:rPr>
              <a:t>Corbyn</a:t>
            </a:r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(2015-2020) = return to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core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leftist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socialist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values.</a:t>
            </a:r>
          </a:p>
          <a:p>
            <a:pPr algn="just"/>
            <a:r>
              <a:rPr lang="fr-FR" sz="2400" b="1" dirty="0" err="1">
                <a:latin typeface="+mn-lt"/>
                <a:ea typeface="Helvetica" charset="0"/>
                <a:cs typeface="Helvetica" charset="0"/>
              </a:rPr>
              <a:t>Keir</a:t>
            </a:r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b="1" dirty="0" err="1">
                <a:latin typeface="+mn-lt"/>
                <a:ea typeface="Helvetica" charset="0"/>
                <a:cs typeface="Helvetica" charset="0"/>
              </a:rPr>
              <a:t>Starmer</a:t>
            </a:r>
            <a:r>
              <a:rPr lang="fr-FR" sz="2400" b="1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(2020-?) = ‘soft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left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’ / ‘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red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-green’ Labour</a:t>
            </a:r>
          </a:p>
          <a:p>
            <a:pPr algn="just"/>
            <a:endParaRPr lang="fr-FR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657" y="-49556"/>
            <a:ext cx="5205225" cy="69403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0FBE9F4-A401-494C-818D-7E81A2DD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879" y="0"/>
            <a:ext cx="5281003" cy="70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66BD17F-87B9-4BD4-B232-87DFFCF9A062}"/>
              </a:ext>
            </a:extLst>
          </p:cNvPr>
          <p:cNvSpPr txBox="1"/>
          <p:nvPr/>
        </p:nvSpPr>
        <p:spPr>
          <a:xfrm>
            <a:off x="-3429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8987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041" y="715476"/>
            <a:ext cx="6000750" cy="359320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Liberal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Democrats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(or 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Lib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Dems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) </a:t>
            </a:r>
          </a:p>
          <a:p>
            <a:pPr marL="0" indent="0" algn="just">
              <a:buNone/>
            </a:pPr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lvl="1" algn="just"/>
            <a:r>
              <a:rPr lang="fr-FR" sz="2500" dirty="0">
                <a:latin typeface="+mn-lt"/>
                <a:ea typeface="Helvetica" charset="0"/>
                <a:cs typeface="Helvetica" charset="0"/>
              </a:rPr>
              <a:t>party of the centre </a:t>
            </a:r>
          </a:p>
          <a:p>
            <a:pPr lvl="1" algn="just"/>
            <a:r>
              <a:rPr lang="fr-FR" sz="2500" dirty="0">
                <a:latin typeface="+mn-lt"/>
                <a:ea typeface="Helvetica" charset="0"/>
                <a:cs typeface="Helvetica" charset="0"/>
              </a:rPr>
              <a:t>Most </a:t>
            </a:r>
            <a:r>
              <a:rPr lang="fr-FR" sz="2500" dirty="0" err="1">
                <a:latin typeface="+mn-lt"/>
                <a:ea typeface="Helvetica" charset="0"/>
                <a:cs typeface="Helvetica" charset="0"/>
              </a:rPr>
              <a:t>pro-European</a:t>
            </a:r>
            <a:r>
              <a:rPr lang="fr-FR" sz="2500" dirty="0">
                <a:latin typeface="+mn-lt"/>
                <a:ea typeface="Helvetica" charset="0"/>
                <a:cs typeface="Helvetica" charset="0"/>
              </a:rPr>
              <a:t> </a:t>
            </a:r>
          </a:p>
          <a:p>
            <a:pPr lvl="1" algn="just"/>
            <a:r>
              <a:rPr lang="fr-FR" sz="2500" dirty="0">
                <a:latin typeface="+mn-lt"/>
                <a:ea typeface="Helvetica" charset="0"/>
                <a:cs typeface="Helvetica" charset="0"/>
              </a:rPr>
              <a:t>2010-2015: coalition </a:t>
            </a:r>
            <a:r>
              <a:rPr lang="fr-FR" sz="2500" dirty="0" err="1">
                <a:latin typeface="+mn-lt"/>
                <a:ea typeface="Helvetica" charset="0"/>
                <a:cs typeface="Helvetica" charset="0"/>
              </a:rPr>
              <a:t>with</a:t>
            </a:r>
            <a:r>
              <a:rPr lang="fr-FR" sz="2500" dirty="0">
                <a:latin typeface="+mn-lt"/>
                <a:ea typeface="Helvetica" charset="0"/>
                <a:cs typeface="Helvetica" charset="0"/>
              </a:rPr>
              <a:t> the Conservatives (Nick Clegg)</a:t>
            </a:r>
          </a:p>
          <a:p>
            <a:pPr lvl="1" algn="just"/>
            <a:r>
              <a:rPr lang="fr-FR" sz="2500" dirty="0">
                <a:latin typeface="+mn-lt"/>
                <a:ea typeface="Helvetica" charset="0"/>
                <a:cs typeface="Helvetica" charset="0"/>
              </a:rPr>
              <a:t>Co-</a:t>
            </a:r>
            <a:r>
              <a:rPr lang="fr-FR" sz="2500" dirty="0" err="1">
                <a:latin typeface="+mn-lt"/>
                <a:ea typeface="Helvetica" charset="0"/>
                <a:cs typeface="Helvetica" charset="0"/>
              </a:rPr>
              <a:t>headed</a:t>
            </a:r>
            <a:r>
              <a:rPr lang="fr-FR" sz="2500" dirty="0">
                <a:latin typeface="+mn-lt"/>
                <a:ea typeface="Helvetica" charset="0"/>
                <a:cs typeface="Helvetica" charset="0"/>
              </a:rPr>
              <a:t> by Ed </a:t>
            </a:r>
            <a:r>
              <a:rPr lang="fr-FR" sz="2500" dirty="0" err="1">
                <a:latin typeface="+mn-lt"/>
                <a:ea typeface="Helvetica" charset="0"/>
                <a:cs typeface="Helvetica" charset="0"/>
              </a:rPr>
              <a:t>Davey</a:t>
            </a:r>
            <a:r>
              <a:rPr lang="fr-FR" sz="25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500" dirty="0" err="1">
                <a:latin typeface="+mn-lt"/>
                <a:ea typeface="Helvetica" charset="0"/>
                <a:cs typeface="Helvetica" charset="0"/>
              </a:rPr>
              <a:t>since</a:t>
            </a:r>
            <a:r>
              <a:rPr lang="fr-FR" sz="2500" dirty="0">
                <a:latin typeface="+mn-lt"/>
                <a:ea typeface="Helvetica" charset="0"/>
                <a:cs typeface="Helvetica" charset="0"/>
              </a:rPr>
              <a:t> August 2020</a:t>
            </a:r>
            <a:endParaRPr lang="fr-FR" sz="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970" y="149777"/>
            <a:ext cx="3517034" cy="2559448"/>
          </a:xfrm>
          <a:prstGeom prst="rect">
            <a:avLst/>
          </a:prstGeom>
        </p:spPr>
      </p:pic>
      <p:pic>
        <p:nvPicPr>
          <p:cNvPr id="4" name="Picture 2" descr="undefined">
            <a:extLst>
              <a:ext uri="{FF2B5EF4-FFF2-40B4-BE49-F238E27FC236}">
                <a16:creationId xmlns:a16="http://schemas.microsoft.com/office/drawing/2014/main" id="{3BF608C3-A5F0-4C61-A34E-C8E321F9D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412" y="3080150"/>
            <a:ext cx="2724150" cy="362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EF069F6-416F-4730-9A02-F44504857681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51163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ésultat de recherche d'images pour &quot;ukip brexit&quot;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514" y="1199585"/>
            <a:ext cx="822948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579" y="160338"/>
            <a:ext cx="660789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r-FR" sz="2400" dirty="0" err="1">
                <a:ea typeface="Helvetica" charset="0"/>
                <a:cs typeface="Helvetica" charset="0"/>
              </a:rPr>
              <a:t>Pre</a:t>
            </a:r>
            <a:r>
              <a:rPr lang="fr-FR" sz="2400" dirty="0">
                <a:ea typeface="Helvetica" charset="0"/>
                <a:cs typeface="Helvetica" charset="0"/>
              </a:rPr>
              <a:t> 2016 : </a:t>
            </a:r>
            <a:r>
              <a:rPr lang="fr-FR" sz="2400" dirty="0" err="1">
                <a:ea typeface="Helvetica" charset="0"/>
                <a:cs typeface="Helvetica" charset="0"/>
              </a:rPr>
              <a:t>Controversy</a:t>
            </a:r>
            <a:r>
              <a:rPr lang="fr-FR" sz="2400" dirty="0">
                <a:ea typeface="Helvetica" charset="0"/>
                <a:cs typeface="Helvetica" charset="0"/>
              </a:rPr>
              <a:t> over immigration =&gt; </a:t>
            </a:r>
          </a:p>
          <a:p>
            <a:pPr algn="just"/>
            <a:r>
              <a:rPr lang="fr-FR" sz="2400" dirty="0">
                <a:ea typeface="Helvetica" charset="0"/>
                <a:cs typeface="Helvetica" charset="0"/>
              </a:rPr>
              <a:t>Rise of the </a:t>
            </a:r>
            <a:r>
              <a:rPr lang="fr-FR" sz="2400" b="1" dirty="0">
                <a:ea typeface="Helvetica" charset="0"/>
                <a:cs typeface="Helvetica" charset="0"/>
              </a:rPr>
              <a:t>UK Independence Party </a:t>
            </a:r>
            <a:r>
              <a:rPr lang="fr-FR" sz="2400" dirty="0">
                <a:ea typeface="Helvetica" charset="0"/>
                <a:cs typeface="Helvetica" charset="0"/>
              </a:rPr>
              <a:t>(</a:t>
            </a:r>
            <a:r>
              <a:rPr lang="fr-FR" sz="2400" b="1" dirty="0">
                <a:ea typeface="Helvetica" charset="0"/>
                <a:cs typeface="Helvetica" charset="0"/>
              </a:rPr>
              <a:t>UKIP</a:t>
            </a:r>
            <a:r>
              <a:rPr lang="fr-FR" sz="2400" dirty="0">
                <a:ea typeface="Helvetica" charset="0"/>
                <a:cs typeface="Helvetica" charset="0"/>
              </a:rPr>
              <a:t>)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243579" y="2101755"/>
            <a:ext cx="3548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Political</a:t>
            </a:r>
            <a:r>
              <a:rPr lang="fr-FR" sz="2400" dirty="0"/>
              <a:t> programme </a:t>
            </a:r>
            <a:r>
              <a:rPr lang="fr-FR" sz="2400" dirty="0" err="1"/>
              <a:t>besides</a:t>
            </a:r>
            <a:r>
              <a:rPr lang="fr-FR" sz="2400" dirty="0"/>
              <a:t> EU-</a:t>
            </a:r>
            <a:r>
              <a:rPr lang="fr-FR" sz="2400" dirty="0" err="1"/>
              <a:t>bashing</a:t>
            </a:r>
            <a:r>
              <a:rPr lang="fr-FR" sz="2400" dirty="0"/>
              <a:t> and </a:t>
            </a:r>
            <a:r>
              <a:rPr lang="fr-FR" sz="2400" dirty="0" err="1"/>
              <a:t>xenophobia</a:t>
            </a:r>
            <a:r>
              <a:rPr lang="fr-FR" sz="2400" dirty="0"/>
              <a:t> = ??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8A31B7E-8076-44C7-B03B-18F63BF4307A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714606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81200" y="116632"/>
            <a:ext cx="8229600" cy="778098"/>
          </a:xfrm>
        </p:spPr>
        <p:txBody>
          <a:bodyPr>
            <a:normAutofit fontScale="90000"/>
          </a:bodyPr>
          <a:lstStyle/>
          <a:p>
            <a:pPr algn="ctr"/>
            <a:r>
              <a:rPr lang="fr-FR" b="1">
                <a:latin typeface="Helvetica" charset="0"/>
                <a:ea typeface="Helvetica" charset="0"/>
                <a:cs typeface="Helvetica" charset="0"/>
              </a:rPr>
              <a:t>2. </a:t>
            </a:r>
            <a:r>
              <a:rPr lang="fr-FR" b="1" dirty="0">
                <a:latin typeface="Helvetica" charset="0"/>
                <a:ea typeface="Helvetica" charset="0"/>
                <a:cs typeface="Helvetica" charset="0"/>
              </a:rPr>
              <a:t>London and British Institutions</a:t>
            </a:r>
            <a:endParaRPr lang="fr-FR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24744"/>
            <a:ext cx="10058400" cy="47148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B21CB16-EE40-4BB7-8206-7C5E474ED8C6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801336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218941" y="528033"/>
            <a:ext cx="669621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UKIP &amp; Post-Brexit referendum : </a:t>
            </a:r>
          </a:p>
          <a:p>
            <a:endParaRPr lang="fr-FR" sz="2800" dirty="0"/>
          </a:p>
          <a:p>
            <a:r>
              <a:rPr lang="fr-FR" sz="2800" dirty="0"/>
              <a:t>- Nigel Farage out </a:t>
            </a:r>
          </a:p>
          <a:p>
            <a:r>
              <a:rPr lang="fr-FR" sz="2800" dirty="0"/>
              <a:t>(</a:t>
            </a:r>
            <a:r>
              <a:rPr lang="fr-FR" sz="2800" dirty="0" err="1"/>
              <a:t>Current</a:t>
            </a:r>
            <a:r>
              <a:rPr lang="fr-FR" sz="2800" dirty="0"/>
              <a:t> leader : Neil Hamilton, by </a:t>
            </a:r>
            <a:r>
              <a:rPr lang="fr-FR" sz="2800" dirty="0" err="1"/>
              <a:t>interim</a:t>
            </a:r>
            <a:r>
              <a:rPr lang="fr-FR" sz="2800" dirty="0"/>
              <a:t>)</a:t>
            </a:r>
          </a:p>
          <a:p>
            <a:pPr marL="342900" indent="-342900">
              <a:buFontTx/>
              <a:buChar char="-"/>
            </a:pPr>
            <a:r>
              <a:rPr lang="fr-FR" sz="2800" dirty="0" err="1"/>
              <a:t>Huge</a:t>
            </a:r>
            <a:r>
              <a:rPr lang="fr-FR" sz="2800" dirty="0"/>
              <a:t> party </a:t>
            </a:r>
            <a:r>
              <a:rPr lang="fr-FR" sz="2800" dirty="0" err="1"/>
              <a:t>crisis</a:t>
            </a:r>
            <a:r>
              <a:rPr lang="fr-FR" sz="2800" dirty="0"/>
              <a:t> </a:t>
            </a:r>
          </a:p>
          <a:p>
            <a:pPr marL="342900" indent="-342900">
              <a:buFontTx/>
              <a:buChar char="-"/>
            </a:pPr>
            <a:r>
              <a:rPr lang="fr-FR" sz="2800" dirty="0"/>
              <a:t>0.1% votes in the </a:t>
            </a:r>
            <a:r>
              <a:rPr lang="fr-FR" sz="2800" dirty="0" err="1"/>
              <a:t>Dec</a:t>
            </a:r>
            <a:r>
              <a:rPr lang="fr-FR" sz="2800" dirty="0"/>
              <a:t> 2019 General </a:t>
            </a:r>
            <a:r>
              <a:rPr lang="fr-FR" sz="2800" dirty="0" err="1"/>
              <a:t>election</a:t>
            </a:r>
            <a:r>
              <a:rPr lang="fr-FR" sz="2800" dirty="0"/>
              <a:t> = </a:t>
            </a:r>
            <a:r>
              <a:rPr lang="fr-FR" sz="2800" dirty="0" err="1"/>
              <a:t>lowest</a:t>
            </a:r>
            <a:r>
              <a:rPr lang="fr-FR" sz="2800" dirty="0"/>
              <a:t> rate </a:t>
            </a:r>
            <a:r>
              <a:rPr lang="fr-FR" sz="2800" dirty="0" err="1"/>
              <a:t>ever</a:t>
            </a:r>
            <a:endParaRPr lang="fr-FR" sz="2800" dirty="0"/>
          </a:p>
        </p:txBody>
      </p:sp>
      <p:pic>
        <p:nvPicPr>
          <p:cNvPr id="2054" name="Picture 6" descr="Nigel Farage - Wikipedia">
            <a:extLst>
              <a:ext uri="{FF2B5EF4-FFF2-40B4-BE49-F238E27FC236}">
                <a16:creationId xmlns:a16="http://schemas.microsoft.com/office/drawing/2014/main" id="{20C32916-C904-4822-AB46-3F436806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013" y="0"/>
            <a:ext cx="5360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1D73FB-A98B-4E08-9E7B-B4744D62E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905" y="340392"/>
            <a:ext cx="4455696" cy="61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AB53C9-1A12-4C83-BD59-246675904E0A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95671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360" y="274638"/>
            <a:ext cx="9875440" cy="562074"/>
          </a:xfrm>
        </p:spPr>
        <p:txBody>
          <a:bodyPr>
            <a:noAutofit/>
          </a:bodyPr>
          <a:lstStyle/>
          <a:p>
            <a:pPr algn="l"/>
            <a:r>
              <a:rPr lang="fr-FR" sz="4000" b="1" dirty="0">
                <a:latin typeface="Helvetica" charset="0"/>
                <a:ea typeface="Helvetica" charset="0"/>
                <a:cs typeface="Helvetica" charset="0"/>
              </a:rPr>
              <a:t>2. Whitehall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16323" y="982307"/>
            <a:ext cx="6507387" cy="5400600"/>
          </a:xfrm>
        </p:spPr>
        <p:txBody>
          <a:bodyPr>
            <a:normAutofit/>
          </a:bodyPr>
          <a:lstStyle/>
          <a:p>
            <a:pPr algn="just"/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3000" dirty="0">
                <a:latin typeface="+mn-lt"/>
                <a:ea typeface="Helvetica" charset="0"/>
                <a:cs typeface="Helvetica" charset="0"/>
              </a:rPr>
              <a:t>Whitehall =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name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of a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street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,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south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of Trafalgar Square</a:t>
            </a:r>
          </a:p>
          <a:p>
            <a:pPr algn="just"/>
            <a:endParaRPr lang="fr-FR" sz="30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Refers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to the British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government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/ </a:t>
            </a:r>
            <a:r>
              <a:rPr lang="fr-FR" sz="3000" dirty="0" err="1">
                <a:latin typeface="+mn-lt"/>
                <a:ea typeface="Helvetica" charset="0"/>
                <a:cs typeface="Helvetica" charset="0"/>
              </a:rPr>
              <a:t>executive</a:t>
            </a:r>
            <a:r>
              <a:rPr lang="fr-FR" sz="3000" dirty="0">
                <a:latin typeface="+mn-lt"/>
                <a:ea typeface="Helvetica" charset="0"/>
                <a:cs typeface="Helvetica" charset="0"/>
              </a:rPr>
              <a:t> power</a:t>
            </a:r>
          </a:p>
          <a:p>
            <a:pPr algn="just"/>
            <a:endParaRPr lang="fr-FR" sz="30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3000" dirty="0">
                <a:latin typeface="+mn-lt"/>
                <a:ea typeface="Helvetica" charset="0"/>
                <a:cs typeface="Helvetica" charset="0"/>
              </a:rPr>
              <a:t>10 Downing Street</a:t>
            </a:r>
          </a:p>
          <a:p>
            <a:pPr algn="just"/>
            <a:endParaRPr lang="fr-FR" sz="3000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9863A3E-314A-48EC-B251-F78BD84CEFC2}" type="slidenum">
              <a:rPr lang="fr-FR" smtClean="0"/>
              <a:t>21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20" y="3645024"/>
            <a:ext cx="4540323" cy="297958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301" y="332656"/>
            <a:ext cx="4211960" cy="315897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BBB8B97-65C2-41E1-8981-E40CC35C60D5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34826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934" y="482864"/>
            <a:ext cx="5184576" cy="5632186"/>
          </a:xfrm>
        </p:spPr>
        <p:txBody>
          <a:bodyPr>
            <a:normAutofit/>
          </a:bodyPr>
          <a:lstStyle/>
          <a:p>
            <a:pPr algn="just"/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Prime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Minister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= 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head</a:t>
            </a:r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 of the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government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("Ministry")</a:t>
            </a:r>
          </a:p>
          <a:p>
            <a:pPr algn="just"/>
            <a:endParaRPr lang="fr-FR" sz="13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Appointed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by the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sovereign</a:t>
            </a:r>
            <a:endParaRPr lang="fr-FR" sz="2800" b="1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12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 Appoints:</a:t>
            </a:r>
          </a:p>
          <a:p>
            <a:pPr lvl="2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22 senior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ministers</a:t>
            </a:r>
            <a:r>
              <a:rPr lang="fr-FR" sz="2400" dirty="0">
                <a:latin typeface="+mn-lt"/>
                <a:ea typeface="Helvetica" charset="0"/>
                <a:cs typeface="Helvetica" charset="0"/>
              </a:rPr>
              <a:t> </a:t>
            </a:r>
          </a:p>
          <a:p>
            <a:pPr marL="914400" lvl="2" indent="0" algn="just">
              <a:buNone/>
            </a:pPr>
            <a:r>
              <a:rPr lang="fr-FR" sz="2400" dirty="0">
                <a:latin typeface="+mn-lt"/>
                <a:ea typeface="Helvetica" charset="0"/>
                <a:cs typeface="Helvetica" charset="0"/>
              </a:rPr>
              <a:t>(= the Cabinet)</a:t>
            </a:r>
          </a:p>
          <a:p>
            <a:pPr lvl="2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98 junior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ministers</a:t>
            </a:r>
            <a:endParaRPr lang="fr-FR" sz="2400" dirty="0">
              <a:latin typeface="+mn-lt"/>
              <a:ea typeface="Helvetica" charset="0"/>
              <a:cs typeface="Helvetica" charset="0"/>
            </a:endParaRPr>
          </a:p>
          <a:p>
            <a:pPr lvl="2" algn="just"/>
            <a:r>
              <a:rPr lang="fr-FR" sz="2400" dirty="0">
                <a:latin typeface="+mn-lt"/>
                <a:ea typeface="Helvetica" charset="0"/>
                <a:cs typeface="Helvetica" charset="0"/>
              </a:rPr>
              <a:t>= 120 </a:t>
            </a:r>
            <a:r>
              <a:rPr lang="fr-FR" sz="2400" dirty="0" err="1">
                <a:latin typeface="+mn-lt"/>
                <a:ea typeface="Helvetica" charset="0"/>
                <a:cs typeface="Helvetica" charset="0"/>
              </a:rPr>
              <a:t>ministers</a:t>
            </a:r>
            <a:endParaRPr lang="fr-FR" sz="24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3074" name="Picture 2" descr="Résultat de recherche d'images pour &quot;boris johnson queen meet 2019&quot;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10" y="1826005"/>
            <a:ext cx="6690533" cy="376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95D6F4B-7D9C-499D-B093-35CDAA122369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42650655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2764" y="512676"/>
            <a:ext cx="11737304" cy="6120680"/>
          </a:xfrm>
        </p:spPr>
        <p:txBody>
          <a:bodyPr>
            <a:normAutofit/>
          </a:bodyPr>
          <a:lstStyle/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buNone/>
            </a:pP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Members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of the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government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&amp; PM =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necessarily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elected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MPs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.</a:t>
            </a: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Front-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benchers</a:t>
            </a:r>
            <a:endParaRPr lang="fr-FR" sz="2800" b="1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b="1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b="1" dirty="0">
                <a:latin typeface="+mn-lt"/>
                <a:ea typeface="Helvetica" charset="0"/>
                <a:cs typeface="Helvetica" charset="0"/>
              </a:rPr>
              <a:t>Back </a:t>
            </a:r>
            <a:r>
              <a:rPr lang="fr-FR" sz="2800" b="1" dirty="0" err="1">
                <a:latin typeface="+mn-lt"/>
                <a:ea typeface="Helvetica" charset="0"/>
                <a:cs typeface="Helvetica" charset="0"/>
              </a:rPr>
              <a:t>benchers</a:t>
            </a:r>
            <a:endParaRPr lang="fr-FR" sz="2800" b="1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buNone/>
            </a:pPr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1683085"/>
            <a:ext cx="7023100" cy="46732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6528048" y="3933056"/>
            <a:ext cx="648072" cy="242329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439816" y="3573016"/>
            <a:ext cx="1728192" cy="172819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B7542339-9BD8-4178-9AEF-37C48F60ACEB}"/>
              </a:ext>
            </a:extLst>
          </p:cNvPr>
          <p:cNvSpPr txBox="1"/>
          <p:nvPr/>
        </p:nvSpPr>
        <p:spPr>
          <a:xfrm>
            <a:off x="13716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20051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9812" y="304215"/>
            <a:ext cx="11673444" cy="1108561"/>
          </a:xfrm>
        </p:spPr>
        <p:txBody>
          <a:bodyPr>
            <a:normAutofit/>
          </a:bodyPr>
          <a:lstStyle/>
          <a:p>
            <a:pPr algn="l"/>
            <a:r>
              <a:rPr lang="fr-FR" sz="3600" b="1" dirty="0">
                <a:ea typeface="Helvetica" charset="0"/>
                <a:cs typeface="Helvetica" charset="0"/>
              </a:rPr>
              <a:t>3. The City</a:t>
            </a:r>
            <a:br>
              <a:rPr lang="fr-FR" sz="2800" b="1" dirty="0">
                <a:ea typeface="Helvetica" charset="0"/>
                <a:cs typeface="Helvetica" charset="0"/>
              </a:rPr>
            </a:br>
            <a:endParaRPr lang="fr-FR" sz="2800" dirty="0">
              <a:ea typeface="Helvetica" charset="0"/>
              <a:cs typeface="Helvetic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CB3245-9559-7848-80E9-40107E338156}"/>
              </a:ext>
            </a:extLst>
          </p:cNvPr>
          <p:cNvSpPr txBox="1"/>
          <p:nvPr/>
        </p:nvSpPr>
        <p:spPr>
          <a:xfrm>
            <a:off x="239812" y="987986"/>
            <a:ext cx="10195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+mj-lt"/>
                <a:ea typeface="Helvetica" charset="0"/>
                <a:cs typeface="Helvetica" charset="0"/>
              </a:rPr>
              <a:t>= Financial district of London, </a:t>
            </a:r>
            <a:r>
              <a:rPr lang="fr-FR" sz="2800" dirty="0" err="1">
                <a:latin typeface="+mj-lt"/>
                <a:ea typeface="Helvetica" charset="0"/>
                <a:cs typeface="Helvetica" charset="0"/>
              </a:rPr>
              <a:t>located</a:t>
            </a:r>
            <a:r>
              <a:rPr lang="fr-FR" sz="2800" dirty="0">
                <a:latin typeface="+mj-lt"/>
                <a:ea typeface="Helvetica" charset="0"/>
                <a:cs typeface="Helvetica" charset="0"/>
              </a:rPr>
              <a:t> in the ‘Square Mile’</a:t>
            </a:r>
            <a:endParaRPr lang="en-US" sz="2800" dirty="0">
              <a:latin typeface="+mj-lt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B12A2AA-D15B-4AE0-94BB-24A1DFED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821" y="1776610"/>
            <a:ext cx="7692279" cy="4967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39AC78A-3520-406E-B1EE-297A08B606E0}"/>
              </a:ext>
            </a:extLst>
          </p:cNvPr>
          <p:cNvSpPr txBox="1"/>
          <p:nvPr/>
        </p:nvSpPr>
        <p:spPr>
          <a:xfrm rot="16200000">
            <a:off x="10473076" y="3032124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841409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5359" y="3953196"/>
            <a:ext cx="6182162" cy="2904803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900" dirty="0">
              <a:latin typeface="+mn-lt"/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US" sz="3000" dirty="0">
                <a:latin typeface="+mn-lt"/>
                <a:ea typeface="Helvetica" charset="0"/>
                <a:cs typeface="Helvetica" charset="0"/>
              </a:rPr>
              <a:t>Established in around AD50</a:t>
            </a:r>
          </a:p>
          <a:p>
            <a:pPr marL="0" indent="0" algn="ctr">
              <a:buNone/>
            </a:pPr>
            <a:r>
              <a:rPr lang="en-US" sz="3000" dirty="0" err="1">
                <a:latin typeface="+mn-lt"/>
                <a:ea typeface="Helvetica" charset="0"/>
                <a:cs typeface="Helvetica" charset="0"/>
              </a:rPr>
              <a:t>Londinium</a:t>
            </a:r>
            <a:endParaRPr lang="en-US" sz="3000" dirty="0">
              <a:latin typeface="+mn-lt"/>
              <a:ea typeface="Helvetica" charset="0"/>
              <a:cs typeface="Helvetica" charset="0"/>
            </a:endParaRPr>
          </a:p>
          <a:p>
            <a:pPr marL="0" indent="0" algn="ctr">
              <a:buNone/>
            </a:pPr>
            <a:r>
              <a:rPr lang="en-US" sz="3000" dirty="0">
                <a:latin typeface="+mn-lt"/>
                <a:ea typeface="Helvetica" charset="0"/>
                <a:cs typeface="Helvetica" charset="0"/>
              </a:rPr>
              <a:t>Geographically strategic</a:t>
            </a:r>
          </a:p>
          <a:p>
            <a:pPr marL="0" indent="0" algn="ctr">
              <a:buNone/>
            </a:pPr>
            <a:r>
              <a:rPr lang="en-US" sz="3000" dirty="0">
                <a:latin typeface="+mn-lt"/>
                <a:ea typeface="Helvetica" charset="0"/>
                <a:cs typeface="Helvetica" charset="0"/>
              </a:rPr>
              <a:t>Commerce and trade</a:t>
            </a:r>
          </a:p>
          <a:p>
            <a:pPr marL="0" indent="0" algn="ctr">
              <a:buNone/>
            </a:pPr>
            <a:r>
              <a:rPr lang="en-US" sz="3000" dirty="0">
                <a:latin typeface="+mn-lt"/>
                <a:ea typeface="Helvetica" charset="0"/>
                <a:cs typeface="Helvetica" charset="0"/>
              </a:rPr>
              <a:t>Guilds</a:t>
            </a:r>
            <a:endParaRPr lang="en-US" sz="9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9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9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9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7" y="1122773"/>
            <a:ext cx="5517467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056C32-894F-AF48-B353-812846565801}"/>
              </a:ext>
            </a:extLst>
          </p:cNvPr>
          <p:cNvSpPr txBox="1"/>
          <p:nvPr/>
        </p:nvSpPr>
        <p:spPr>
          <a:xfrm>
            <a:off x="335360" y="121240"/>
            <a:ext cx="720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Helvetica" pitchFamily="2" charset="0"/>
              </a:rPr>
              <a:t>History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FC3DF7C-E454-4334-A379-FF0558415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2" b="22768"/>
          <a:stretch/>
        </p:blipFill>
        <p:spPr>
          <a:xfrm>
            <a:off x="6675120" y="194310"/>
            <a:ext cx="5083848" cy="3234690"/>
          </a:xfrm>
          <a:prstGeom prst="rect">
            <a:avLst/>
          </a:prstGeom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74920F54-F5B2-4A37-AB63-9A2936DC8C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1" t="8507" r="4562" b="19484"/>
          <a:stretch/>
        </p:blipFill>
        <p:spPr>
          <a:xfrm>
            <a:off x="6675120" y="3647754"/>
            <a:ext cx="5083848" cy="301593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376D6D4-AC52-4849-A2DC-8373059B6F85}"/>
              </a:ext>
            </a:extLst>
          </p:cNvPr>
          <p:cNvSpPr txBox="1"/>
          <p:nvPr/>
        </p:nvSpPr>
        <p:spPr>
          <a:xfrm rot="16200000">
            <a:off x="10541656" y="3032124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63781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2919" y="1313047"/>
            <a:ext cx="5693081" cy="123841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-&gt; Guilds + major trade companies (ex the East India Company) had headquarters there.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-&gt; Tradesmen gathered in coffee houses =&gt; gradually became financial institutions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512" y="1476782"/>
            <a:ext cx="5583488" cy="418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29157" y="306563"/>
            <a:ext cx="36744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ea typeface="Helvetica" charset="0"/>
                <a:cs typeface="Helvetica" charset="0"/>
              </a:rPr>
              <a:t>Early 17th century =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EA2182-DF91-4216-B482-4C928B8716FA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002323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3892" y="5641224"/>
            <a:ext cx="4430872" cy="877665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Jonathan’s Coffee House =&gt;</a:t>
            </a:r>
          </a:p>
          <a:p>
            <a:pPr marL="0" indent="0" algn="ctr"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 London Stock Exchange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7" y="1034556"/>
            <a:ext cx="3816424" cy="4473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2864" y="924553"/>
            <a:ext cx="3129136" cy="4693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C6B9BC-DCA5-9140-9B8D-3DC7EABF66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92" y="408182"/>
            <a:ext cx="4430872" cy="496077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AD904012-F69B-A549-B32D-5283E56CE46C}"/>
              </a:ext>
            </a:extLst>
          </p:cNvPr>
          <p:cNvSpPr txBox="1">
            <a:spLocks/>
          </p:cNvSpPr>
          <p:nvPr/>
        </p:nvSpPr>
        <p:spPr>
          <a:xfrm>
            <a:off x="5425510" y="5800080"/>
            <a:ext cx="3816424" cy="503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Lloyd’s coffee =&gt;</a:t>
            </a:r>
          </a:p>
        </p:txBody>
      </p:sp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8CB9CD99-2400-EB4F-96DA-32D97966C65E}"/>
              </a:ext>
            </a:extLst>
          </p:cNvPr>
          <p:cNvSpPr txBox="1">
            <a:spLocks/>
          </p:cNvSpPr>
          <p:nvPr/>
        </p:nvSpPr>
        <p:spPr>
          <a:xfrm>
            <a:off x="8942658" y="5800080"/>
            <a:ext cx="3369547" cy="8776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en-US" sz="2800" dirty="0">
                <a:latin typeface="+mn-lt"/>
                <a:ea typeface="Helvetica" charset="0"/>
                <a:cs typeface="Helvetica" charset="0"/>
              </a:rPr>
              <a:t>Lloyd’s of London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AD43668-1013-499C-B8A2-6DFB64DB7736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530082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7AF5F-964A-5A4F-9555-DFCFA2C42EFC}"/>
              </a:ext>
            </a:extLst>
          </p:cNvPr>
          <p:cNvSpPr/>
          <p:nvPr/>
        </p:nvSpPr>
        <p:spPr>
          <a:xfrm>
            <a:off x="171451" y="2968739"/>
            <a:ext cx="1168526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cs typeface="Helvetica" charset="0"/>
              </a:rPr>
              <a:t>1694:  founding of the Bank of England to regulate exchanges</a:t>
            </a:r>
          </a:p>
          <a:p>
            <a:endParaRPr lang="en-US" sz="1000" dirty="0">
              <a:ea typeface="Helvetica" charset="0"/>
              <a:cs typeface="Helvetic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1AA9A-9B8E-6A46-85F8-660CD5741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15729"/>
            <a:ext cx="5127876" cy="28844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CCE0F5-20C7-46C2-AD63-04BEE0CA9D3E}"/>
              </a:ext>
            </a:extLst>
          </p:cNvPr>
          <p:cNvSpPr/>
          <p:nvPr/>
        </p:nvSpPr>
        <p:spPr>
          <a:xfrm>
            <a:off x="171451" y="3652872"/>
            <a:ext cx="116852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ea typeface="Helvetica" charset="0"/>
                <a:cs typeface="Helvetica" charset="0"/>
              </a:rPr>
              <a:t>1773 = “The Stock Exchange” coined.</a:t>
            </a:r>
          </a:p>
          <a:p>
            <a:pPr algn="just"/>
            <a:endParaRPr lang="en-US" sz="2400" dirty="0">
              <a:ea typeface="Helvetica" charset="0"/>
              <a:cs typeface="Helvetica" charset="0"/>
            </a:endParaRPr>
          </a:p>
          <a:p>
            <a:pPr algn="just"/>
            <a:r>
              <a:rPr lang="en-US" sz="2400" dirty="0">
                <a:ea typeface="Helvetica" charset="0"/>
                <a:cs typeface="Helvetica" charset="0"/>
              </a:rPr>
              <a:t>1801 = official creation of the London Stock Exchange </a:t>
            </a:r>
          </a:p>
          <a:p>
            <a:pPr algn="just"/>
            <a:endParaRPr lang="en-US" sz="2400" dirty="0">
              <a:ea typeface="Helvetica" charset="0"/>
              <a:cs typeface="Helvetica" charset="0"/>
            </a:endParaRPr>
          </a:p>
          <a:p>
            <a:pPr algn="just"/>
            <a:r>
              <a:rPr lang="en-GB" sz="2400" dirty="0">
                <a:ea typeface="Helvetica" charset="0"/>
                <a:cs typeface="Helvetica" charset="0"/>
              </a:rPr>
              <a:t>1986: ‘Big Bang’: </a:t>
            </a:r>
            <a:r>
              <a:rPr lang="fr-FR" sz="2400" dirty="0" err="1">
                <a:ea typeface="Helvetica" charset="0"/>
                <a:cs typeface="Helvetica" charset="0"/>
              </a:rPr>
              <a:t>huge</a:t>
            </a:r>
            <a:r>
              <a:rPr lang="fr-FR" sz="2400" dirty="0">
                <a:ea typeface="Helvetica" charset="0"/>
                <a:cs typeface="Helvetica" charset="0"/>
              </a:rPr>
              <a:t> </a:t>
            </a:r>
            <a:r>
              <a:rPr lang="fr-FR" sz="2400" dirty="0" err="1">
                <a:ea typeface="Helvetica" charset="0"/>
                <a:cs typeface="Helvetica" charset="0"/>
              </a:rPr>
              <a:t>deregulation</a:t>
            </a:r>
            <a:r>
              <a:rPr lang="fr-FR" sz="2400" dirty="0">
                <a:ea typeface="Helvetica" charset="0"/>
                <a:cs typeface="Helvetica" charset="0"/>
              </a:rPr>
              <a:t> &amp; </a:t>
            </a:r>
            <a:r>
              <a:rPr lang="en-GB" sz="2400" dirty="0">
                <a:ea typeface="Helvetica" charset="0"/>
                <a:cs typeface="Helvetica" charset="0"/>
              </a:rPr>
              <a:t>structural/technological changes</a:t>
            </a:r>
          </a:p>
          <a:p>
            <a:pPr algn="just"/>
            <a:endParaRPr lang="en-US" sz="2400" dirty="0">
              <a:ea typeface="Helvetica" charset="0"/>
              <a:cs typeface="Helvetica" charset="0"/>
            </a:endParaRPr>
          </a:p>
          <a:p>
            <a:pPr algn="just"/>
            <a:r>
              <a:rPr lang="en-US" sz="2400" dirty="0">
                <a:ea typeface="Helvetica" charset="0"/>
                <a:cs typeface="Helvetica" charset="0"/>
              </a:rPr>
              <a:t>Late 20</a:t>
            </a:r>
            <a:r>
              <a:rPr lang="en-US" sz="2400" baseline="30000" dirty="0">
                <a:ea typeface="Helvetica" charset="0"/>
                <a:cs typeface="Helvetica" charset="0"/>
              </a:rPr>
              <a:t>th</a:t>
            </a:r>
            <a:r>
              <a:rPr lang="en-US" sz="2400" dirty="0">
                <a:ea typeface="Helvetica" charset="0"/>
                <a:cs typeface="Helvetica" charset="0"/>
              </a:rPr>
              <a:t> / early 21</a:t>
            </a:r>
            <a:r>
              <a:rPr lang="en-US" sz="2400" baseline="30000" dirty="0">
                <a:ea typeface="Helvetica" charset="0"/>
                <a:cs typeface="Helvetica" charset="0"/>
              </a:rPr>
              <a:t>st</a:t>
            </a:r>
            <a:r>
              <a:rPr lang="en-US" sz="2400" dirty="0">
                <a:ea typeface="Helvetica" charset="0"/>
                <a:cs typeface="Helvetica" charset="0"/>
              </a:rPr>
              <a:t> = New York took over London as financial ‘capital’ of the world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32CF5E-00C4-47A9-A906-FF791B0CBD36}"/>
              </a:ext>
            </a:extLst>
          </p:cNvPr>
          <p:cNvSpPr txBox="1"/>
          <p:nvPr/>
        </p:nvSpPr>
        <p:spPr>
          <a:xfrm>
            <a:off x="9464040" y="63779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405311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5360" y="1283015"/>
            <a:ext cx="5760640" cy="16887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fr-FR" sz="2800" dirty="0">
                <a:latin typeface="+mn-lt"/>
                <a:ea typeface="Helvetica" charset="0"/>
                <a:cs typeface="Helvetica" charset="0"/>
              </a:rPr>
              <a:t>HQ of the British national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Press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</a:t>
            </a:r>
            <a:r>
              <a:rPr lang="fr-FR" sz="2800" dirty="0" err="1">
                <a:latin typeface="+mn-lt"/>
                <a:ea typeface="Helvetica" charset="0"/>
                <a:cs typeface="Helvetica" charset="0"/>
              </a:rPr>
              <a:t>since</a:t>
            </a:r>
            <a:r>
              <a:rPr lang="fr-FR" sz="2800" dirty="0">
                <a:latin typeface="+mn-lt"/>
                <a:ea typeface="Helvetica" charset="0"/>
                <a:cs typeface="Helvetica" charset="0"/>
              </a:rPr>
              <a:t> 16th century</a:t>
            </a: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marL="0" indent="0" algn="just">
              <a:buNone/>
            </a:pPr>
            <a:endParaRPr lang="fr-FR" sz="2800" dirty="0">
              <a:ea typeface="Helvetica" charset="0"/>
              <a:cs typeface="Helvetica" charset="0"/>
            </a:endParaRPr>
          </a:p>
          <a:p>
            <a:pPr algn="just"/>
            <a:endParaRPr lang="en-US" sz="2800" dirty="0"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fr-FR" sz="2800" dirty="0">
              <a:latin typeface="+mn-lt"/>
              <a:ea typeface="Helvetica" charset="0"/>
              <a:cs typeface="Helvetica" charset="0"/>
            </a:endParaRP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 descr="http://upload.wikimedia.org/wikipedia/commons/5/55/Fleet_Street._By_James_Valentine_c.1890.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790" y="0"/>
            <a:ext cx="5379720" cy="34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7447E0-F0B5-4C3D-AC66-83C7EDDE94CA}"/>
              </a:ext>
            </a:extLst>
          </p:cNvPr>
          <p:cNvSpPr/>
          <p:nvPr/>
        </p:nvSpPr>
        <p:spPr>
          <a:xfrm>
            <a:off x="335360" y="249295"/>
            <a:ext cx="57606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3200" b="1" dirty="0">
                <a:ea typeface="Helvetica" charset="0"/>
                <a:cs typeface="Helvetica" charset="0"/>
              </a:rPr>
              <a:t>The </a:t>
            </a:r>
            <a:r>
              <a:rPr lang="fr-FR" sz="3200" b="1" dirty="0" err="1">
                <a:ea typeface="Helvetica" charset="0"/>
                <a:cs typeface="Helvetica" charset="0"/>
              </a:rPr>
              <a:t>fourth</a:t>
            </a:r>
            <a:r>
              <a:rPr lang="fr-FR" sz="3200" b="1" dirty="0">
                <a:ea typeface="Helvetica" charset="0"/>
                <a:cs typeface="Helvetica" charset="0"/>
              </a:rPr>
              <a:t> power: the </a:t>
            </a:r>
            <a:r>
              <a:rPr lang="fr-FR" sz="3200" b="1" dirty="0" err="1">
                <a:ea typeface="Helvetica" charset="0"/>
                <a:cs typeface="Helvetica" charset="0"/>
              </a:rPr>
              <a:t>Press</a:t>
            </a:r>
            <a:r>
              <a:rPr lang="fr-FR" sz="3200" b="1" dirty="0">
                <a:ea typeface="Helvetica" charset="0"/>
                <a:cs typeface="Helvetica" charset="0"/>
              </a:rPr>
              <a:t> (‘Fleet Street 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20254-E2A6-4E43-BE21-AC225F785951}"/>
              </a:ext>
            </a:extLst>
          </p:cNvPr>
          <p:cNvSpPr txBox="1"/>
          <p:nvPr/>
        </p:nvSpPr>
        <p:spPr>
          <a:xfrm>
            <a:off x="-239099" y="4361936"/>
            <a:ext cx="63706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Helvetica" charset="0"/>
                <a:cs typeface="Helvetica" charset="0"/>
              </a:rPr>
              <a:t>Mostly working class readership</a:t>
            </a:r>
          </a:p>
          <a:p>
            <a:pPr algn="ctr"/>
            <a:r>
              <a:rPr lang="en-US" sz="2000" dirty="0">
                <a:ea typeface="Helvetica" charset="0"/>
                <a:cs typeface="Helvetica" charset="0"/>
              </a:rPr>
              <a:t>Selling sensational “news”</a:t>
            </a:r>
          </a:p>
          <a:p>
            <a:pPr algn="ctr"/>
            <a:r>
              <a:rPr lang="en-US" sz="2000" dirty="0">
                <a:ea typeface="Helvetica" charset="0"/>
                <a:cs typeface="Helvetica" charset="0"/>
              </a:rPr>
              <a:t>Poor quality press</a:t>
            </a:r>
          </a:p>
          <a:p>
            <a:pPr algn="ctr"/>
            <a:r>
              <a:rPr lang="en-US" sz="2000" i="1" dirty="0">
                <a:ea typeface="Helvetica" charset="0"/>
                <a:cs typeface="Helvetica" charset="0"/>
              </a:rPr>
              <a:t>The Sun</a:t>
            </a:r>
            <a:r>
              <a:rPr lang="en-US" sz="2000" dirty="0">
                <a:ea typeface="Helvetica" charset="0"/>
                <a:cs typeface="Helvetica" charset="0"/>
              </a:rPr>
              <a:t>, </a:t>
            </a:r>
            <a:r>
              <a:rPr lang="en-US" sz="2000" i="1" dirty="0">
                <a:ea typeface="Helvetica" charset="0"/>
                <a:cs typeface="Helvetica" charset="0"/>
              </a:rPr>
              <a:t>The Daily Mail</a:t>
            </a:r>
            <a:r>
              <a:rPr lang="en-US" sz="2000" dirty="0">
                <a:ea typeface="Helvetica" charset="0"/>
                <a:cs typeface="Helvetica" charset="0"/>
              </a:rPr>
              <a:t>, </a:t>
            </a:r>
            <a:r>
              <a:rPr lang="en-US" sz="2000" i="1" dirty="0">
                <a:ea typeface="Helvetica" charset="0"/>
                <a:cs typeface="Helvetica" charset="0"/>
              </a:rPr>
              <a:t>The Daily Mirror</a:t>
            </a:r>
          </a:p>
          <a:p>
            <a:pPr algn="ctr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E1B6C89-FF1F-487B-AC49-366EE637E585}"/>
              </a:ext>
            </a:extLst>
          </p:cNvPr>
          <p:cNvSpPr txBox="1"/>
          <p:nvPr/>
        </p:nvSpPr>
        <p:spPr>
          <a:xfrm>
            <a:off x="5557116" y="4361936"/>
            <a:ext cx="69070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cs typeface="Helvetica" charset="0"/>
              </a:rPr>
              <a:t>Middle class readership</a:t>
            </a:r>
          </a:p>
          <a:p>
            <a:pPr algn="ctr"/>
            <a:r>
              <a:rPr lang="en-US" sz="2000" dirty="0">
                <a:cs typeface="Helvetica" charset="0"/>
              </a:rPr>
              <a:t>Reporting about current topics &amp; issues</a:t>
            </a:r>
          </a:p>
          <a:p>
            <a:pPr algn="ctr"/>
            <a:r>
              <a:rPr lang="en-US" sz="2000" dirty="0">
                <a:cs typeface="Helvetica" charset="0"/>
              </a:rPr>
              <a:t>Good quality press</a:t>
            </a:r>
          </a:p>
          <a:p>
            <a:pPr algn="ctr"/>
            <a:r>
              <a:rPr lang="en-US" sz="2000" i="1" dirty="0">
                <a:cs typeface="Helvetica" charset="0"/>
              </a:rPr>
              <a:t>The Times</a:t>
            </a:r>
            <a:r>
              <a:rPr lang="en-US" sz="2000" dirty="0">
                <a:cs typeface="Helvetica" charset="0"/>
              </a:rPr>
              <a:t>, </a:t>
            </a:r>
            <a:r>
              <a:rPr lang="en-US" sz="2000" i="1" dirty="0">
                <a:cs typeface="Helvetica" charset="0"/>
              </a:rPr>
              <a:t>The Daily Telegraph</a:t>
            </a:r>
            <a:r>
              <a:rPr lang="en-US" sz="2000" dirty="0">
                <a:cs typeface="Helvetica" charset="0"/>
              </a:rPr>
              <a:t>, </a:t>
            </a:r>
            <a:r>
              <a:rPr lang="en-US" sz="2000" i="1" dirty="0">
                <a:cs typeface="Helvetica" charset="0"/>
              </a:rPr>
              <a:t>The Guardian</a:t>
            </a:r>
          </a:p>
          <a:p>
            <a:pPr algn="ctr"/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endParaRPr lang="en-US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DA79E07-1848-4C12-B9DE-724E726E8C49}"/>
              </a:ext>
            </a:extLst>
          </p:cNvPr>
          <p:cNvSpPr txBox="1"/>
          <p:nvPr/>
        </p:nvSpPr>
        <p:spPr>
          <a:xfrm>
            <a:off x="2110971" y="3701535"/>
            <a:ext cx="34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Tabloids</a:t>
            </a: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F96A210-4F33-49F7-91BD-DB267A476BB8}"/>
              </a:ext>
            </a:extLst>
          </p:cNvPr>
          <p:cNvSpPr txBox="1"/>
          <p:nvPr/>
        </p:nvSpPr>
        <p:spPr>
          <a:xfrm>
            <a:off x="7879080" y="3701535"/>
            <a:ext cx="344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Broadsheets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99B742B-818D-4265-BAC0-6839947D1973}"/>
              </a:ext>
            </a:extLst>
          </p:cNvPr>
          <p:cNvSpPr txBox="1"/>
          <p:nvPr/>
        </p:nvSpPr>
        <p:spPr>
          <a:xfrm>
            <a:off x="5749738" y="3701535"/>
            <a:ext cx="763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vs.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CD40ED8-3CD6-4CE3-9E25-644B55D8D5ED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68897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b="1" dirty="0">
                <a:latin typeface="Helvetica" charset="0"/>
                <a:ea typeface="Helvetica" charset="0"/>
                <a:cs typeface="Helvetica" charset="0"/>
              </a:rPr>
              <a:t>Contents</a:t>
            </a:r>
            <a:endParaRPr lang="fr-FR" sz="4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881" y="1521428"/>
            <a:ext cx="1046611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4000" dirty="0">
                <a:latin typeface="+mn-lt"/>
                <a:ea typeface="Helvetica" charset="0"/>
                <a:cs typeface="Helvetica" charset="0"/>
              </a:rPr>
              <a:t>1a. Westminster &amp; Main </a:t>
            </a:r>
            <a:r>
              <a:rPr lang="fr-FR" sz="4000" dirty="0" err="1">
                <a:latin typeface="+mn-lt"/>
                <a:ea typeface="Helvetica" charset="0"/>
                <a:cs typeface="Helvetica" charset="0"/>
              </a:rPr>
              <a:t>Political</a:t>
            </a:r>
            <a:r>
              <a:rPr lang="fr-FR" sz="4000" dirty="0">
                <a:latin typeface="+mn-lt"/>
                <a:ea typeface="Helvetica" charset="0"/>
                <a:cs typeface="Helvetica" charset="0"/>
              </a:rPr>
              <a:t> Parties</a:t>
            </a:r>
          </a:p>
          <a:p>
            <a:pPr marL="0" indent="0">
              <a:buNone/>
            </a:pPr>
            <a:endParaRPr lang="fr-FR" sz="4000" dirty="0">
              <a:latin typeface="+mn-lt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fr-FR" sz="4000" dirty="0">
                <a:latin typeface="+mn-lt"/>
                <a:ea typeface="Helvetica" charset="0"/>
                <a:cs typeface="Helvetica" charset="0"/>
              </a:rPr>
              <a:t>2. Whitehall</a:t>
            </a:r>
          </a:p>
          <a:p>
            <a:pPr marL="0" indent="0">
              <a:buNone/>
            </a:pPr>
            <a:endParaRPr lang="fr-FR" sz="4000" dirty="0">
              <a:latin typeface="+mn-lt"/>
              <a:ea typeface="Helvetica" charset="0"/>
              <a:cs typeface="Helvetica" charset="0"/>
            </a:endParaRPr>
          </a:p>
          <a:p>
            <a:pPr marL="0" indent="0">
              <a:buNone/>
            </a:pPr>
            <a:r>
              <a:rPr lang="fr-FR" sz="4000" dirty="0">
                <a:latin typeface="+mn-lt"/>
                <a:ea typeface="Helvetica" charset="0"/>
                <a:cs typeface="Helvetica" charset="0"/>
              </a:rPr>
              <a:t>3. The City</a:t>
            </a:r>
          </a:p>
          <a:p>
            <a:endParaRPr lang="fr-FR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854605F-7B7D-448A-83E9-DB2164E8CC6A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845234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0"/>
            <a:ext cx="3841260" cy="5857922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1415480" y="5949280"/>
            <a:ext cx="384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Broadsheet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quality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press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5730339" y="5949280"/>
            <a:ext cx="461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Tabloids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popular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fr-FR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press</a:t>
            </a:r>
            <a:r>
              <a:rPr lang="fr-FR" sz="24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F09D7479-66EC-4AB1-BDE9-1B2A0B893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60" y="291510"/>
            <a:ext cx="3747889" cy="5075265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D7A305B-00A5-4229-93D7-CBAB601CF0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460" y="291510"/>
            <a:ext cx="3929428" cy="507311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A83B7AB-464F-4BE8-8212-3B94C9B01F15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413287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07368" y="0"/>
            <a:ext cx="10116616" cy="1143000"/>
          </a:xfrm>
        </p:spPr>
        <p:txBody>
          <a:bodyPr>
            <a:noAutofit/>
          </a:bodyPr>
          <a:lstStyle/>
          <a:p>
            <a:pPr algn="l"/>
            <a:br>
              <a:rPr lang="fr-FR" sz="4000" b="1" dirty="0">
                <a:ea typeface="Helvetica" charset="0"/>
                <a:cs typeface="Helvetica" charset="0"/>
              </a:rPr>
            </a:br>
            <a:r>
              <a:rPr lang="fr-FR" sz="4000" b="1" dirty="0">
                <a:ea typeface="Helvetica" charset="0"/>
                <a:cs typeface="Helvetica" charset="0"/>
              </a:rPr>
              <a:t>1a. Westminster</a:t>
            </a:r>
            <a:br>
              <a:rPr lang="fr-FR" sz="4000" b="1" dirty="0">
                <a:ea typeface="Helvetica" charset="0"/>
                <a:cs typeface="Helvetica" charset="0"/>
              </a:rPr>
            </a:br>
            <a:endParaRPr lang="fr-FR" sz="4000" b="1" dirty="0">
              <a:ea typeface="Helvetica" charset="0"/>
              <a:cs typeface="Helvetica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368" y="1600200"/>
            <a:ext cx="6702092" cy="4781128"/>
          </a:xfrm>
        </p:spPr>
        <p:txBody>
          <a:bodyPr>
            <a:normAutofit fontScale="92500" lnSpcReduction="10000"/>
          </a:bodyPr>
          <a:lstStyle/>
          <a:p>
            <a:pPr algn="just">
              <a:buFontTx/>
              <a:buChar char="-"/>
            </a:pPr>
            <a:r>
              <a:rPr lang="en-GB" sz="2800" dirty="0">
                <a:latin typeface="+mn-lt"/>
                <a:ea typeface="Helvetica" charset="0"/>
                <a:cs typeface="Helvetica" charset="0"/>
              </a:rPr>
              <a:t>London borough </a:t>
            </a:r>
          </a:p>
          <a:p>
            <a:pPr lvl="1" algn="just">
              <a:buFontTx/>
              <a:buChar char="-"/>
            </a:pPr>
            <a:r>
              <a:rPr lang="en-GB" sz="2500" dirty="0">
                <a:latin typeface="+mn-lt"/>
                <a:ea typeface="Helvetica" charset="0"/>
                <a:cs typeface="Helvetica" charset="0"/>
              </a:rPr>
              <a:t>west central London</a:t>
            </a:r>
          </a:p>
          <a:p>
            <a:pPr lvl="1" algn="just">
              <a:buFontTx/>
              <a:buChar char="-"/>
            </a:pPr>
            <a:r>
              <a:rPr lang="en-GB" sz="2500" dirty="0">
                <a:latin typeface="+mn-lt"/>
                <a:ea typeface="Helvetica" charset="0"/>
                <a:cs typeface="Helvetica" charset="0"/>
              </a:rPr>
              <a:t>the Houses of Parliament </a:t>
            </a:r>
          </a:p>
          <a:p>
            <a:pPr lvl="1" algn="just">
              <a:buFontTx/>
              <a:buChar char="-"/>
            </a:pPr>
            <a:r>
              <a:rPr lang="en-GB" sz="2500" dirty="0">
                <a:latin typeface="+mn-lt"/>
                <a:ea typeface="Helvetica" charset="0"/>
                <a:cs typeface="Helvetica" charset="0"/>
              </a:rPr>
              <a:t>Buckingham Palace</a:t>
            </a:r>
          </a:p>
          <a:p>
            <a:pPr algn="just">
              <a:buFontTx/>
              <a:buChar char="-"/>
            </a:pPr>
            <a:endParaRPr lang="en-GB" sz="2800" dirty="0">
              <a:latin typeface="+mn-lt"/>
              <a:ea typeface="Helvetica" charset="0"/>
              <a:cs typeface="Helvetica" charset="0"/>
            </a:endParaRPr>
          </a:p>
          <a:p>
            <a:pPr algn="just">
              <a:buFontTx/>
              <a:buChar char="-"/>
            </a:pPr>
            <a:r>
              <a:rPr lang="en-GB" sz="2800" dirty="0">
                <a:latin typeface="+mn-lt"/>
                <a:ea typeface="Helvetica" charset="0"/>
                <a:cs typeface="Helvetica" charset="0"/>
              </a:rPr>
              <a:t>The two Houses of Parliament themselves</a:t>
            </a:r>
          </a:p>
          <a:p>
            <a:pPr algn="just">
              <a:buFontTx/>
              <a:buChar char="-"/>
            </a:pPr>
            <a:endParaRPr lang="en-GB" sz="2800" dirty="0">
              <a:latin typeface="+mn-lt"/>
              <a:ea typeface="Helvetica" charset="0"/>
              <a:cs typeface="Helvetica" charset="0"/>
            </a:endParaRPr>
          </a:p>
          <a:p>
            <a:pPr algn="just">
              <a:buFontTx/>
              <a:buChar char="-"/>
            </a:pPr>
            <a:r>
              <a:rPr lang="en-GB" sz="2800" dirty="0">
                <a:latin typeface="+mn-lt"/>
                <a:ea typeface="Helvetica" charset="0"/>
                <a:cs typeface="Helvetica" charset="0"/>
              </a:rPr>
              <a:t>The parliamentary system known as the Westminster model</a:t>
            </a:r>
            <a:endParaRPr lang="fr-FR" sz="2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032" y="91979"/>
            <a:ext cx="3904531" cy="301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927" y="3314797"/>
            <a:ext cx="4372743" cy="292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A27B752-D2AD-41FC-BB59-2163E2B42A21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820196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881" y="119091"/>
            <a:ext cx="11673444" cy="905535"/>
          </a:xfrm>
        </p:spPr>
        <p:txBody>
          <a:bodyPr>
            <a:normAutofit/>
          </a:bodyPr>
          <a:lstStyle/>
          <a:p>
            <a:r>
              <a:rPr lang="en-US" sz="3600" b="1" u="sng" dirty="0">
                <a:ea typeface="Helvetica" charset="0"/>
                <a:cs typeface="Helvetica" charset="0"/>
              </a:rPr>
              <a:t>Westminster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881" y="1375300"/>
            <a:ext cx="11673444" cy="558557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A head of state: the monarch</a:t>
            </a: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A head of  Government: the Prime Minister </a:t>
            </a: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An elected Parliament, with one or two Houses</a:t>
            </a: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Separation of powers between the three branches of government: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The </a:t>
            </a:r>
            <a:r>
              <a:rPr lang="en-US" sz="2500" b="1" dirty="0">
                <a:latin typeface="+mn-lt"/>
                <a:ea typeface="Helvetica" charset="0"/>
                <a:cs typeface="Helvetica" charset="0"/>
              </a:rPr>
              <a:t>Legislature</a:t>
            </a:r>
            <a:r>
              <a:rPr lang="en-US" sz="2500" dirty="0">
                <a:latin typeface="+mn-lt"/>
                <a:ea typeface="Helvetica" charset="0"/>
                <a:cs typeface="Helvetica" charset="0"/>
              </a:rPr>
              <a:t> (Parliament)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The </a:t>
            </a:r>
            <a:r>
              <a:rPr lang="en-US" sz="2500" b="1" dirty="0">
                <a:latin typeface="+mn-lt"/>
                <a:ea typeface="Helvetica" charset="0"/>
                <a:cs typeface="Helvetica" charset="0"/>
              </a:rPr>
              <a:t>Executive</a:t>
            </a:r>
            <a:endParaRPr lang="en-US" sz="2500" dirty="0">
              <a:latin typeface="+mn-lt"/>
              <a:ea typeface="Helvetica" charset="0"/>
              <a:cs typeface="Helvetica" charset="0"/>
            </a:endParaRP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The </a:t>
            </a:r>
            <a:r>
              <a:rPr lang="en-US" sz="2500" b="1" dirty="0">
                <a:latin typeface="+mn-lt"/>
                <a:ea typeface="Helvetica" charset="0"/>
                <a:cs typeface="Helvetica" charset="0"/>
              </a:rPr>
              <a:t>Judiciary</a:t>
            </a:r>
            <a:endParaRPr lang="en-US" dirty="0">
              <a:latin typeface="+mn-lt"/>
              <a:ea typeface="Helvetica" charset="0"/>
              <a:cs typeface="Helvetica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881" y="839960"/>
            <a:ext cx="9865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hlinkClick r:id="rId2"/>
              </a:rPr>
              <a:t>The Westminster System - Public Service Commission"</a:t>
            </a:r>
            <a:r>
              <a:rPr lang="en-US" dirty="0"/>
              <a:t>. </a:t>
            </a:r>
            <a:r>
              <a:rPr lang="en-US" i="1" dirty="0" err="1"/>
              <a:t>www.psc.nsw.gov.au</a:t>
            </a:r>
            <a:r>
              <a:rPr lang="en-US" dirty="0"/>
              <a:t>. 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1D0D214-7910-4C5F-B6F4-15F202511B8E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252960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5360" y="260648"/>
            <a:ext cx="5184576" cy="6120680"/>
          </a:xfrm>
        </p:spPr>
        <p:txBody>
          <a:bodyPr>
            <a:normAutofit/>
          </a:bodyPr>
          <a:lstStyle/>
          <a:p>
            <a:pPr algn="just"/>
            <a:endParaRPr lang="en-US" sz="12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2800" b="1" dirty="0">
                <a:latin typeface="+mn-lt"/>
                <a:ea typeface="Helvetica" charset="0"/>
                <a:cs typeface="Helvetica" charset="0"/>
              </a:rPr>
              <a:t> Constitutional monarchy</a:t>
            </a:r>
            <a:r>
              <a:rPr lang="en-US" sz="2800" dirty="0">
                <a:latin typeface="+mn-lt"/>
                <a:ea typeface="Helvetica" charset="0"/>
                <a:cs typeface="Helvetica" charset="0"/>
              </a:rPr>
              <a:t>? </a:t>
            </a:r>
          </a:p>
          <a:p>
            <a:pPr algn="just"/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2800" dirty="0">
                <a:latin typeface="+mn-lt"/>
                <a:ea typeface="Helvetica" charset="0"/>
                <a:cs typeface="Helvetica" charset="0"/>
              </a:rPr>
              <a:t>British constitution? 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Unwritten?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Actually </a:t>
            </a:r>
            <a:r>
              <a:rPr lang="en-US" sz="2500" u="sng" dirty="0">
                <a:latin typeface="+mn-lt"/>
                <a:ea typeface="Helvetica" charset="0"/>
                <a:cs typeface="Helvetica" charset="0"/>
              </a:rPr>
              <a:t>uncodified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Magna Carta (1215)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Bill of Rights (1689)</a:t>
            </a:r>
          </a:p>
          <a:p>
            <a:pPr lvl="1" algn="just"/>
            <a:r>
              <a:rPr lang="en-US" sz="2500" dirty="0">
                <a:latin typeface="+mn-lt"/>
                <a:ea typeface="Helvetica" charset="0"/>
                <a:cs typeface="Helvetica" charset="0"/>
              </a:rPr>
              <a:t>+ customs, tradition and precedents (case law)</a:t>
            </a:r>
          </a:p>
          <a:p>
            <a:pPr algn="just"/>
            <a:endParaRPr lang="en-US" sz="12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12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659945"/>
            <a:ext cx="5738195" cy="5056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168008" y="260648"/>
            <a:ext cx="5616624" cy="12241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latin typeface="Helvetica" charset="0"/>
                <a:ea typeface="Helvetica" charset="0"/>
                <a:cs typeface="Helvetica" charset="0"/>
              </a:rPr>
              <a:t>Constitution</a:t>
            </a:r>
            <a:r>
              <a:rPr lang="en-US" sz="2300" dirty="0">
                <a:latin typeface="Helvetica" charset="0"/>
                <a:ea typeface="Helvetica" charset="0"/>
                <a:cs typeface="Helvetica" charset="0"/>
              </a:rPr>
              <a:t>: the body of doctrines and practices that form the fundamental organizing principle of a </a:t>
            </a:r>
            <a:r>
              <a:rPr lang="en-US" sz="2300">
                <a:latin typeface="Helvetica" charset="0"/>
                <a:ea typeface="Helvetica" charset="0"/>
                <a:cs typeface="Helvetica" charset="0"/>
              </a:rPr>
              <a:t>political state.</a:t>
            </a:r>
            <a:endParaRPr lang="en-US" sz="23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D7D62-9005-4410-BFC9-12D3434A92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817" y="1659945"/>
            <a:ext cx="5184576" cy="51845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2565582-32BF-493C-8A07-A68DF62B0292}"/>
              </a:ext>
            </a:extLst>
          </p:cNvPr>
          <p:cNvSpPr txBox="1"/>
          <p:nvPr/>
        </p:nvSpPr>
        <p:spPr>
          <a:xfrm>
            <a:off x="1143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2455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9008" y="124170"/>
            <a:ext cx="6611350" cy="6836188"/>
          </a:xfrm>
        </p:spPr>
        <p:txBody>
          <a:bodyPr>
            <a:normAutofit fontScale="92500" lnSpcReduction="10000"/>
          </a:bodyPr>
          <a:lstStyle/>
          <a:p>
            <a:pPr algn="just"/>
            <a:endParaRPr lang="en-US" sz="13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3000" dirty="0">
                <a:latin typeface="+mn-lt"/>
                <a:ea typeface="Helvetica" charset="0"/>
                <a:cs typeface="Helvetica" charset="0"/>
              </a:rPr>
              <a:t>The sovereign reigns but does not rule. </a:t>
            </a:r>
            <a:endParaRPr lang="fr-FR" sz="3000" dirty="0">
              <a:latin typeface="+mn-lt"/>
              <a:ea typeface="Helvetica" charset="0"/>
              <a:cs typeface="Helvetica" charset="0"/>
            </a:endParaRPr>
          </a:p>
          <a:p>
            <a:pPr algn="just"/>
            <a:endParaRPr lang="en-US" sz="3000" b="1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Monarch is ‘advised’ by the government</a:t>
            </a:r>
            <a:endParaRPr lang="en-US" sz="3000" dirty="0">
              <a:latin typeface="+mn-lt"/>
              <a:ea typeface="Helvetica" charset="0"/>
              <a:cs typeface="Helvetica" charset="0"/>
            </a:endParaRPr>
          </a:p>
          <a:p>
            <a:pPr lvl="1" algn="just"/>
            <a:r>
              <a:rPr lang="en-US" sz="2700" dirty="0">
                <a:latin typeface="+mn-lt"/>
                <a:ea typeface="Helvetica" charset="0"/>
                <a:cs typeface="Helvetica" charset="0"/>
              </a:rPr>
              <a:t>Opens parliamentary session</a:t>
            </a:r>
          </a:p>
          <a:p>
            <a:pPr lvl="1" algn="just"/>
            <a:r>
              <a:rPr lang="en-US" sz="2700" dirty="0">
                <a:latin typeface="+mn-lt"/>
                <a:ea typeface="Helvetica" charset="0"/>
                <a:cs typeface="Helvetica" charset="0"/>
              </a:rPr>
              <a:t>Dissolves parliament</a:t>
            </a:r>
          </a:p>
          <a:p>
            <a:pPr algn="just"/>
            <a:endParaRPr lang="en-US" sz="13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3000" dirty="0">
                <a:latin typeface="+mn-lt"/>
                <a:ea typeface="Helvetica" charset="0"/>
                <a:cs typeface="Helvetica" charset="0"/>
              </a:rPr>
              <a:t>Bill -&gt; law : Approval of the Queen, </a:t>
            </a:r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House of Commons </a:t>
            </a:r>
            <a:r>
              <a:rPr lang="en-US" sz="3000" dirty="0">
                <a:latin typeface="+mn-lt"/>
                <a:ea typeface="Helvetica" charset="0"/>
                <a:cs typeface="Helvetica" charset="0"/>
              </a:rPr>
              <a:t>and the </a:t>
            </a:r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House of Lords</a:t>
            </a:r>
            <a:r>
              <a:rPr lang="en-US" sz="3000" dirty="0">
                <a:latin typeface="+mn-lt"/>
                <a:ea typeface="Helvetica" charset="0"/>
                <a:cs typeface="Helvetica" charset="0"/>
              </a:rPr>
              <a:t> required.</a:t>
            </a:r>
          </a:p>
          <a:p>
            <a:pPr algn="just"/>
            <a:endParaRPr lang="en-US" sz="1300" dirty="0">
              <a:latin typeface="+mn-lt"/>
              <a:ea typeface="Helvetica" charset="0"/>
              <a:cs typeface="Helvetica" charset="0"/>
            </a:endParaRPr>
          </a:p>
          <a:p>
            <a:pPr algn="just"/>
            <a:r>
              <a:rPr lang="en-US" sz="3000" dirty="0">
                <a:latin typeface="+mn-lt"/>
                <a:ea typeface="Helvetica" charset="0"/>
                <a:cs typeface="Helvetica" charset="0"/>
              </a:rPr>
              <a:t>In practice, parliament is supreme.</a:t>
            </a:r>
          </a:p>
          <a:p>
            <a:pPr lvl="1" algn="just"/>
            <a:r>
              <a:rPr lang="en-US" sz="2700" dirty="0">
                <a:latin typeface="+mn-lt"/>
                <a:ea typeface="Helvetica" charset="0"/>
                <a:cs typeface="Helvetica" charset="0"/>
              </a:rPr>
              <a:t>Royal assent= automatic</a:t>
            </a:r>
          </a:p>
          <a:p>
            <a:pPr lvl="1" algn="just"/>
            <a:endParaRPr lang="en-US" sz="27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1604" y="369942"/>
            <a:ext cx="388121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9C00FAB-3B91-4483-B4E3-EA5CB4D2B67E}"/>
              </a:ext>
            </a:extLst>
          </p:cNvPr>
          <p:cNvSpPr txBox="1"/>
          <p:nvPr/>
        </p:nvSpPr>
        <p:spPr>
          <a:xfrm>
            <a:off x="946404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10306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9070" y="1340768"/>
            <a:ext cx="5735960" cy="4801283"/>
          </a:xfrm>
        </p:spPr>
        <p:txBody>
          <a:bodyPr>
            <a:normAutofit/>
          </a:bodyPr>
          <a:lstStyle/>
          <a:p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Bicameral legislature.</a:t>
            </a:r>
          </a:p>
          <a:p>
            <a:endParaRPr lang="en-US" sz="1200" dirty="0">
              <a:latin typeface="+mn-lt"/>
              <a:ea typeface="Helvetica" charset="0"/>
              <a:cs typeface="Helvetica" charset="0"/>
            </a:endParaRPr>
          </a:p>
          <a:p>
            <a:pPr lvl="1"/>
            <a:r>
              <a:rPr lang="en-US" sz="2700" b="1" dirty="0">
                <a:latin typeface="+mn-lt"/>
                <a:ea typeface="Helvetica" charset="0"/>
                <a:cs typeface="Helvetica" charset="0"/>
              </a:rPr>
              <a:t>House of Commons </a:t>
            </a:r>
            <a:r>
              <a:rPr lang="en-US" sz="2700" dirty="0">
                <a:latin typeface="+mn-lt"/>
                <a:ea typeface="Helvetica" charset="0"/>
                <a:cs typeface="Helvetica" charset="0"/>
              </a:rPr>
              <a:t>(lower chamber)</a:t>
            </a:r>
          </a:p>
          <a:p>
            <a:pPr lvl="1"/>
            <a:endParaRPr lang="en-US" sz="2700" dirty="0">
              <a:latin typeface="+mn-lt"/>
              <a:ea typeface="Helvetica" charset="0"/>
              <a:cs typeface="Helvetica" charset="0"/>
            </a:endParaRPr>
          </a:p>
          <a:p>
            <a:pPr lvl="1"/>
            <a:r>
              <a:rPr lang="en-US" sz="2700" b="1" dirty="0">
                <a:latin typeface="+mn-lt"/>
                <a:ea typeface="Helvetica" charset="0"/>
                <a:cs typeface="Helvetica" charset="0"/>
              </a:rPr>
              <a:t>House of Lords </a:t>
            </a:r>
            <a:r>
              <a:rPr lang="en-US" sz="2700" dirty="0">
                <a:latin typeface="+mn-lt"/>
                <a:ea typeface="Helvetica" charset="0"/>
                <a:cs typeface="Helvetica" charset="0"/>
              </a:rPr>
              <a:t>(upper chamber).</a:t>
            </a:r>
          </a:p>
          <a:p>
            <a:endParaRPr lang="en-US" sz="1200" dirty="0">
              <a:latin typeface="+mn-lt"/>
              <a:ea typeface="Helvetica" charset="0"/>
              <a:cs typeface="Helvetica" charset="0"/>
            </a:endParaRPr>
          </a:p>
          <a:p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endParaRPr lang="fr-FR" sz="2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477667"/>
            <a:ext cx="5688632" cy="284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9070" y="188640"/>
            <a:ext cx="503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latin typeface="Helvetica" charset="0"/>
                <a:ea typeface="Helvetica" charset="0"/>
                <a:cs typeface="Helvetica" charset="0"/>
              </a:rPr>
              <a:t>Legislative power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28" y="165466"/>
            <a:ext cx="4830192" cy="321407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1D44B8-8F12-4841-808E-FF9B795ACE24}"/>
              </a:ext>
            </a:extLst>
          </p:cNvPr>
          <p:cNvSpPr txBox="1"/>
          <p:nvPr/>
        </p:nvSpPr>
        <p:spPr>
          <a:xfrm>
            <a:off x="9464040" y="63779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49856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682" y="235671"/>
            <a:ext cx="5735960" cy="6120680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House of Commons </a:t>
            </a:r>
            <a:r>
              <a:rPr lang="en-US" sz="3000" dirty="0">
                <a:latin typeface="+mn-lt"/>
                <a:ea typeface="Helvetica" charset="0"/>
                <a:cs typeface="Helvetica" charset="0"/>
              </a:rPr>
              <a:t>(lower chamber)</a:t>
            </a:r>
          </a:p>
          <a:p>
            <a:endParaRPr lang="en-US" sz="1200" dirty="0">
              <a:latin typeface="+mn-lt"/>
              <a:ea typeface="Helvetica" charset="0"/>
              <a:cs typeface="Helvetica" charset="0"/>
            </a:endParaRPr>
          </a:p>
          <a:p>
            <a:r>
              <a:rPr lang="en-US" sz="3000" dirty="0">
                <a:latin typeface="+mn-lt"/>
                <a:ea typeface="Helvetica" charset="0"/>
                <a:cs typeface="Helvetica" charset="0"/>
              </a:rPr>
              <a:t> 650 </a:t>
            </a:r>
            <a:r>
              <a:rPr lang="en-US" sz="3000" b="1" dirty="0">
                <a:latin typeface="+mn-lt"/>
                <a:ea typeface="Helvetica" charset="0"/>
                <a:cs typeface="Helvetica" charset="0"/>
              </a:rPr>
              <a:t>Members of Parliament (MPs)</a:t>
            </a:r>
          </a:p>
          <a:p>
            <a:endParaRPr lang="en-US" sz="3000" b="1" dirty="0">
              <a:latin typeface="+mn-lt"/>
              <a:ea typeface="Helvetica" charset="0"/>
              <a:cs typeface="Helvetica" charset="0"/>
            </a:endParaRPr>
          </a:p>
          <a:p>
            <a:r>
              <a:rPr lang="en-US" sz="3000" dirty="0">
                <a:latin typeface="+mn-lt"/>
                <a:ea typeface="Helvetica" charset="0"/>
                <a:cs typeface="Helvetica" charset="0"/>
              </a:rPr>
              <a:t>Elections:</a:t>
            </a:r>
          </a:p>
          <a:p>
            <a:pPr lvl="1"/>
            <a:r>
              <a:rPr lang="en-US" sz="2700" dirty="0">
                <a:latin typeface="+mn-lt"/>
                <a:ea typeface="Helvetica" charset="0"/>
                <a:cs typeface="Helvetica" charset="0"/>
              </a:rPr>
              <a:t>Every 5 years</a:t>
            </a:r>
          </a:p>
          <a:p>
            <a:pPr lvl="1"/>
            <a:r>
              <a:rPr lang="en-US" sz="2700" dirty="0">
                <a:latin typeface="+mn-lt"/>
                <a:ea typeface="Helvetica" charset="0"/>
                <a:cs typeface="Helvetica" charset="0"/>
              </a:rPr>
              <a:t>1 MP/ constituency</a:t>
            </a:r>
          </a:p>
          <a:p>
            <a:pPr lvl="1"/>
            <a:r>
              <a:rPr lang="en-US" sz="2700" dirty="0">
                <a:latin typeface="+mn-lt"/>
                <a:ea typeface="Helvetica" charset="0"/>
                <a:cs typeface="Helvetica" charset="0"/>
              </a:rPr>
              <a:t>First-past-the-post system</a:t>
            </a:r>
          </a:p>
          <a:p>
            <a:pPr marL="0" indent="0">
              <a:buNone/>
            </a:pPr>
            <a:endParaRPr lang="en-US" sz="2800" dirty="0">
              <a:latin typeface="+mn-lt"/>
              <a:ea typeface="Helvetica" charset="0"/>
              <a:cs typeface="Helvetica" charset="0"/>
            </a:endParaRPr>
          </a:p>
          <a:p>
            <a:endParaRPr lang="fr-FR" sz="2800" dirty="0"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503" y="433244"/>
            <a:ext cx="4830192" cy="3214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4B8FD-001F-0E4B-A6BB-2A17A986B8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488" y="26233"/>
            <a:ext cx="5030810" cy="68580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7152345-8A52-41DF-8DAD-2B6059DD3C75}"/>
              </a:ext>
            </a:extLst>
          </p:cNvPr>
          <p:cNvSpPr txBox="1"/>
          <p:nvPr/>
        </p:nvSpPr>
        <p:spPr>
          <a:xfrm>
            <a:off x="45720" y="6263640"/>
            <a:ext cx="288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M. Bourdeau – UJML3</a:t>
            </a:r>
          </a:p>
        </p:txBody>
      </p:sp>
    </p:spTree>
    <p:extLst>
      <p:ext uri="{BB962C8B-B14F-4D97-AF65-F5344CB8AC3E}">
        <p14:creationId xmlns:p14="http://schemas.microsoft.com/office/powerpoint/2010/main" val="398912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1213</Words>
  <Application>Microsoft Office PowerPoint</Application>
  <PresentationFormat>Grand écran</PresentationFormat>
  <Paragraphs>269</Paragraphs>
  <Slides>30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Century Gothic</vt:lpstr>
      <vt:lpstr>Helvetica</vt:lpstr>
      <vt:lpstr>Wingdings 3</vt:lpstr>
      <vt:lpstr>Ion</vt:lpstr>
      <vt:lpstr>INSTITUTIONS AND LONDON</vt:lpstr>
      <vt:lpstr>2. London and British Institutions</vt:lpstr>
      <vt:lpstr>Contents</vt:lpstr>
      <vt:lpstr> 1a. Westminster </vt:lpstr>
      <vt:lpstr>Westminster Model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1b. Main Political Parties in Britain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2. Whitehall</vt:lpstr>
      <vt:lpstr>Présentation PowerPoint</vt:lpstr>
      <vt:lpstr>Présentation PowerPoint</vt:lpstr>
      <vt:lpstr>3. The City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anonymous</dc:creator>
  <cp:lastModifiedBy>reviewer</cp:lastModifiedBy>
  <cp:revision>125</cp:revision>
  <dcterms:created xsi:type="dcterms:W3CDTF">2020-01-13T10:24:58Z</dcterms:created>
  <dcterms:modified xsi:type="dcterms:W3CDTF">2021-02-03T16:35:30Z</dcterms:modified>
</cp:coreProperties>
</file>